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4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168" autoAdjust="0"/>
  </p:normalViewPr>
  <p:slideViewPr>
    <p:cSldViewPr>
      <p:cViewPr varScale="1">
        <p:scale>
          <a:sx n="100" d="100"/>
          <a:sy n="100" d="100"/>
        </p:scale>
        <p:origin x="226" y="514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6806807-867A-4112-A314-422E96471779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71C452-8A52-4B4D-A263-2FC382555CE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71C452-8A52-4B4D-A263-2FC382555CE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38.png"  /><Relationship Id="rId4" Type="http://schemas.openxmlformats.org/officeDocument/2006/relationships/image" Target="../media/image45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9.emf"  /><Relationship Id="rId12" Type="http://schemas.openxmlformats.org/officeDocument/2006/relationships/image" Target="../media/image10.png"  /><Relationship Id="rId13" Type="http://schemas.openxmlformats.org/officeDocument/2006/relationships/image" Target="../media/image14.png"  /><Relationship Id="rId14" Type="http://schemas.openxmlformats.org/officeDocument/2006/relationships/image" Target="../media/image14.png"  /><Relationship Id="rId15" Type="http://schemas.openxmlformats.org/officeDocument/2006/relationships/image" Target="../media/image14.png"  /><Relationship Id="rId16" Type="http://schemas.openxmlformats.org/officeDocument/2006/relationships/image" Target="../media/image15.emf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emf"  /><Relationship Id="rId5" Type="http://schemas.openxmlformats.org/officeDocument/2006/relationships/image" Target="../media/image10.png"  /><Relationship Id="rId6" Type="http://schemas.openxmlformats.org/officeDocument/2006/relationships/image" Target="../media/image11.emf"  /><Relationship Id="rId7" Type="http://schemas.openxmlformats.org/officeDocument/2006/relationships/image" Target="../media/image12.jpeg"  /><Relationship Id="rId8" Type="http://schemas.openxmlformats.org/officeDocument/2006/relationships/image" Target="../media/image13.png"  /><Relationship Id="rId9" Type="http://schemas.openxmlformats.org/officeDocument/2006/relationships/image" Target="../media/image9.em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9.emf"  /><Relationship Id="rId12" Type="http://schemas.openxmlformats.org/officeDocument/2006/relationships/image" Target="../media/image10.png"  /><Relationship Id="rId13" Type="http://schemas.openxmlformats.org/officeDocument/2006/relationships/image" Target="../media/image14.png"  /><Relationship Id="rId14" Type="http://schemas.openxmlformats.org/officeDocument/2006/relationships/image" Target="../media/image14.png"  /><Relationship Id="rId15" Type="http://schemas.openxmlformats.org/officeDocument/2006/relationships/image" Target="../media/image14.png"  /><Relationship Id="rId16" Type="http://schemas.openxmlformats.org/officeDocument/2006/relationships/image" Target="../media/image15.emf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emf"  /><Relationship Id="rId5" Type="http://schemas.openxmlformats.org/officeDocument/2006/relationships/image" Target="../media/image10.png"  /><Relationship Id="rId6" Type="http://schemas.openxmlformats.org/officeDocument/2006/relationships/image" Target="../media/image11.emf"  /><Relationship Id="rId7" Type="http://schemas.openxmlformats.org/officeDocument/2006/relationships/image" Target="../media/image12.jpeg"  /><Relationship Id="rId8" Type="http://schemas.openxmlformats.org/officeDocument/2006/relationships/image" Target="../media/image13.png"  /><Relationship Id="rId9" Type="http://schemas.openxmlformats.org/officeDocument/2006/relationships/image" Target="../media/image9.emf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png"  /><Relationship Id="rId11" Type="http://schemas.openxmlformats.org/officeDocument/2006/relationships/image" Target="../media/image25.jpe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29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2896840" y="4762500"/>
            <a:ext cx="18213042" cy="3129915"/>
            <a:chOff x="-2263291" y="3498926"/>
            <a:chExt cx="15082446" cy="3129915"/>
          </a:xfrm>
        </p:grpSpPr>
        <p:sp>
          <p:nvSpPr>
            <p:cNvPr id="15" name="TextBox 2"/>
            <p:cNvSpPr txBox="1"/>
            <p:nvPr/>
          </p:nvSpPr>
          <p:spPr>
            <a:xfrm>
              <a:off x="545265" y="3700855"/>
              <a:ext cx="9780837" cy="2927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8600" b="1">
                  <a:solidFill>
                    <a:srgbClr val="fff7cc"/>
                  </a:solidFill>
                  <a:latin typeface="KCC도담도담체"/>
                  <a:ea typeface="KCC도담도담체"/>
                </a:rPr>
                <a:t>sMartpaLm</a:t>
              </a:r>
              <a:endParaRPr lang="ko-KR" altLang="en-US" sz="18600">
                <a:solidFill>
                  <a:srgbClr val="fff7cc"/>
                </a:solidFill>
                <a:latin typeface="KCC도담도담체"/>
                <a:ea typeface="KCC도담도담체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22466" y="3645135"/>
              <a:ext cx="9434288" cy="2823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7900" b="1">
                  <a:latin typeface="KCC도담도담체"/>
                  <a:ea typeface="KCC도담도담체"/>
                </a:rPr>
                <a:t>sMartpaLm</a:t>
              </a:r>
              <a:endParaRPr lang="ko-KR" altLang="en-US" sz="17900" b="1">
                <a:latin typeface="KCC도담도담체"/>
                <a:ea typeface="KCC도담도담체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84864" y="3498926"/>
              <a:ext cx="9434289" cy="2825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7900" b="1">
                  <a:solidFill>
                    <a:schemeClr val="accent5"/>
                  </a:solidFill>
                  <a:latin typeface="KCC도담도담체"/>
                  <a:ea typeface="KCC도담도담체"/>
                </a:rPr>
                <a:t>L</a:t>
              </a:r>
              <a:endParaRPr lang="ko-KR" altLang="en-US" sz="17900">
                <a:solidFill>
                  <a:schemeClr val="accent5"/>
                </a:solidFill>
                <a:latin typeface="KCC도담도담체"/>
                <a:ea typeface="KCC도담도담체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2263291" y="3575126"/>
              <a:ext cx="9434285" cy="2825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7900" b="1">
                  <a:solidFill>
                    <a:schemeClr val="accent5"/>
                  </a:solidFill>
                  <a:latin typeface="KCC도담도담체"/>
                  <a:ea typeface="KCC도담도담체"/>
                </a:rPr>
                <a:t>M</a:t>
              </a:r>
              <a:endParaRPr lang="ko-KR" altLang="en-US" sz="17900">
                <a:solidFill>
                  <a:schemeClr val="accent5"/>
                </a:solidFill>
                <a:latin typeface="KCC도담도담체"/>
                <a:ea typeface="KCC도담도담체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7759935"/>
            <a:ext cx="18291628" cy="27937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C9E4AB7-E3E7-47DF-503F-2A9219DC3D92}"/>
              </a:ext>
            </a:extLst>
          </p:cNvPr>
          <p:cNvSpPr/>
          <p:nvPr/>
        </p:nvSpPr>
        <p:spPr>
          <a:xfrm>
            <a:off x="6178790" y="1638300"/>
            <a:ext cx="8694411" cy="7925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ircle">
              <a:avLst/>
            </a:prstTxWarp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28CA0B-5726-0299-8353-1F431084AF40}"/>
              </a:ext>
            </a:extLst>
          </p:cNvPr>
          <p:cNvGrpSpPr/>
          <p:nvPr/>
        </p:nvGrpSpPr>
        <p:grpSpPr>
          <a:xfrm>
            <a:off x="0" y="-9071"/>
            <a:ext cx="18447657" cy="2393569"/>
            <a:chOff x="0" y="0"/>
            <a:chExt cx="18447657" cy="23935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00ECC-A3CE-4AE8-3F67-C554AB84BB82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6600" b="1" dirty="0">
                  <a:solidFill>
                    <a:schemeClr val="bg1"/>
                  </a:solidFill>
                </a:rPr>
                <a:t>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8881B-4F2A-F3FF-26CD-67B0B640A1CD}"/>
                </a:ext>
              </a:extLst>
            </p:cNvPr>
            <p:cNvSpPr txBox="1"/>
            <p:nvPr/>
          </p:nvSpPr>
          <p:spPr>
            <a:xfrm>
              <a:off x="178620" y="1193240"/>
              <a:ext cx="848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5"/>
                  </a:solidFill>
                </a:rPr>
                <a:t>목차</a:t>
              </a:r>
              <a:r>
                <a:rPr lang="en-US" altLang="ko-KR" sz="4800" b="1" dirty="0">
                  <a:solidFill>
                    <a:schemeClr val="accent5"/>
                  </a:solidFill>
                </a:rPr>
                <a:t>(</a:t>
              </a:r>
              <a:r>
                <a:rPr lang="ko-KR" altLang="en-US" sz="4800" b="1" dirty="0">
                  <a:solidFill>
                    <a:schemeClr val="accent5"/>
                  </a:solidFill>
                </a:rPr>
                <a:t>주요기능</a:t>
              </a:r>
              <a:r>
                <a:rPr lang="en-US" altLang="ko-KR" sz="4800" b="1" dirty="0">
                  <a:solidFill>
                    <a:schemeClr val="accent5"/>
                  </a:solidFill>
                </a:rPr>
                <a:t>)</a:t>
              </a:r>
              <a:endParaRPr lang="ko-KR" altLang="en-US" sz="1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4EFAE04-4848-717D-518A-C6479DC93B4F}"/>
              </a:ext>
            </a:extLst>
          </p:cNvPr>
          <p:cNvSpPr txBox="1"/>
          <p:nvPr/>
        </p:nvSpPr>
        <p:spPr>
          <a:xfrm>
            <a:off x="6629400" y="1815176"/>
            <a:ext cx="8001000" cy="7418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rtl="0">
              <a:lnSpc>
                <a:spcPct val="150000"/>
              </a:lnSpc>
            </a:pPr>
            <a:r>
              <a:rPr lang="en-US" altLang="ko-KR" sz="4800" b="1" kern="100" dirty="0">
                <a:latin typeface="Times New Roman" panose="02020603050405020304" pitchFamily="18" charset="0"/>
                <a:ea typeface="맑은 고딕" panose="020B0503020000020004" pitchFamily="50" charset="-127"/>
              </a:rPr>
              <a:t>1. Home</a:t>
            </a:r>
          </a:p>
          <a:p>
            <a:pPr marR="0" lvl="1" rtl="0">
              <a:lnSpc>
                <a:spcPct val="150000"/>
              </a:lnSpc>
            </a:pPr>
            <a:endParaRPr lang="en-US" altLang="ko-KR" sz="2400" b="1" kern="1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R="0" lvl="1" rtl="0">
              <a:lnSpc>
                <a:spcPct val="150000"/>
              </a:lnSpc>
            </a:pPr>
            <a:r>
              <a:rPr lang="en-US" altLang="ko-KR" sz="4400" b="1" kern="100" dirty="0">
                <a:latin typeface="Times New Roman" panose="02020603050405020304" pitchFamily="18" charset="0"/>
                <a:ea typeface="맑은 고딕" panose="020B0503020000020004" pitchFamily="50" charset="-127"/>
              </a:rPr>
              <a:t>2.</a:t>
            </a:r>
            <a:r>
              <a:rPr lang="ko-KR" altLang="en-US" sz="4400" b="1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사용자</a:t>
            </a:r>
          </a:p>
          <a:p>
            <a:pPr lvl="3">
              <a:lnSpc>
                <a:spcPct val="150000"/>
              </a:lnSpc>
            </a:pP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목록</a:t>
            </a:r>
          </a:p>
          <a:p>
            <a:pPr lvl="3">
              <a:lnSpc>
                <a:spcPct val="150000"/>
              </a:lnSpc>
            </a:pP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 제어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>
              <a:lnSpc>
                <a:spcPct val="150000"/>
              </a:lnSpc>
            </a:pPr>
            <a:endParaRPr lang="ko-KR" altLang="en-US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>
              <a:lnSpc>
                <a:spcPct val="150000"/>
              </a:lnSpc>
            </a:pPr>
            <a:r>
              <a:rPr lang="en-US" altLang="ko-KR" sz="4400" b="1" kern="100" dirty="0">
                <a:latin typeface="Times New Roman" panose="02020603050405020304" pitchFamily="18" charset="0"/>
                <a:ea typeface="맑은 고딕" panose="020B0503020000020004" pitchFamily="50" charset="-127"/>
              </a:rPr>
              <a:t>3. </a:t>
            </a:r>
            <a:r>
              <a:rPr lang="ko-KR" altLang="en-US" sz="4400" b="1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  <a:p>
            <a:pPr lvl="3">
              <a:lnSpc>
                <a:spcPct val="150000"/>
              </a:lnSpc>
            </a:pP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목록</a:t>
            </a: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관리</a:t>
            </a: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목록 </a:t>
            </a: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관리</a:t>
            </a: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984186E-0270-92CB-CF2D-59A5B895792B}"/>
              </a:ext>
            </a:extLst>
          </p:cNvPr>
          <p:cNvSpPr txBox="1"/>
          <p:nvPr/>
        </p:nvSpPr>
        <p:spPr>
          <a:xfrm>
            <a:off x="142334" y="2555672"/>
            <a:ext cx="94342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marR="0" lvl="1" indent="-571500" rtl="0">
              <a:buFont typeface="맑은 고딕" panose="020B0503020000020004" pitchFamily="50" charset="-127"/>
              <a:buChar char="–"/>
            </a:pP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sz="36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혹은</a:t>
            </a: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 </a:t>
            </a:r>
            <a:r>
              <a:rPr lang="ko-KR" altLang="en-US" sz="3600" kern="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endParaRPr lang="en-US" altLang="ko-KR" sz="36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/>
            <a:r>
              <a:rPr lang="ko-KR" altLang="en-US" sz="36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출력되는 화면</a:t>
            </a:r>
            <a:endParaRPr lang="en-US" altLang="ko-KR" sz="36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28700" marR="0" lvl="1" indent="-571500" rtl="0">
              <a:buFont typeface="맑은 고딕" panose="020B0503020000020004" pitchFamily="50" charset="-127"/>
              <a:buChar char="–"/>
            </a:pPr>
            <a:endParaRPr lang="en-US" altLang="ko-KR" sz="36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28700" marR="0" lvl="1" indent="-571500" rtl="0">
              <a:buFont typeface="맑은 고딕" panose="020B0503020000020004" pitchFamily="50" charset="-127"/>
              <a:buChar char="–"/>
            </a:pPr>
            <a:r>
              <a:rPr lang="ko-KR" altLang="en-US" sz="36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사용자의 권한에 따라</a:t>
            </a:r>
            <a:endParaRPr lang="en-US" altLang="ko-KR" sz="36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/>
            <a:r>
              <a:rPr lang="ko-KR" altLang="en-US" sz="36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화면을 표시</a:t>
            </a:r>
            <a:endParaRPr lang="en-US" altLang="ko-KR" sz="36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/>
            <a:endParaRPr lang="en-US" altLang="ko-KR" sz="36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28CA0B-5726-0299-8353-1F431084AF40}"/>
              </a:ext>
            </a:extLst>
          </p:cNvPr>
          <p:cNvGrpSpPr/>
          <p:nvPr/>
        </p:nvGrpSpPr>
        <p:grpSpPr>
          <a:xfrm>
            <a:off x="0" y="-9071"/>
            <a:ext cx="18447657" cy="2393569"/>
            <a:chOff x="0" y="0"/>
            <a:chExt cx="18447657" cy="23935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00ECC-A3CE-4AE8-3F67-C554AB84BB82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6600" b="1" dirty="0">
                  <a:solidFill>
                    <a:schemeClr val="bg1"/>
                  </a:solidFill>
                </a:rPr>
                <a:t>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8881B-4F2A-F3FF-26CD-67B0B640A1CD}"/>
                </a:ext>
              </a:extLst>
            </p:cNvPr>
            <p:cNvSpPr txBox="1"/>
            <p:nvPr/>
          </p:nvSpPr>
          <p:spPr>
            <a:xfrm>
              <a:off x="178620" y="1193240"/>
              <a:ext cx="848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 dirty="0">
                  <a:solidFill>
                    <a:schemeClr val="accent5"/>
                  </a:solidFill>
                </a:rPr>
                <a:t>Home</a:t>
              </a:r>
              <a:r>
                <a:rPr lang="ko-KR" altLang="en-US" sz="7200" b="1" dirty="0">
                  <a:solidFill>
                    <a:schemeClr val="accent5"/>
                  </a:solidFill>
                </a:rPr>
                <a:t> </a:t>
              </a:r>
              <a:endParaRPr lang="ko-KR" altLang="en-US" sz="1200" dirty="0"/>
            </a:p>
          </p:txBody>
        </p:sp>
      </p:grp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51F9EB6-DA21-2196-F8EA-1792E1CCE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89" y="1270099"/>
            <a:ext cx="9150130" cy="188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28CA0B-5726-0299-8353-1F431084AF40}"/>
              </a:ext>
            </a:extLst>
          </p:cNvPr>
          <p:cNvGrpSpPr/>
          <p:nvPr/>
        </p:nvGrpSpPr>
        <p:grpSpPr>
          <a:xfrm>
            <a:off x="0" y="-9071"/>
            <a:ext cx="18447657" cy="2393569"/>
            <a:chOff x="0" y="0"/>
            <a:chExt cx="18447657" cy="23935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00ECC-A3CE-4AE8-3F67-C554AB84BB82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6600" b="1" dirty="0">
                  <a:solidFill>
                    <a:schemeClr val="bg1"/>
                  </a:solidFill>
                </a:rPr>
                <a:t>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8881B-4F2A-F3FF-26CD-67B0B640A1CD}"/>
                </a:ext>
              </a:extLst>
            </p:cNvPr>
            <p:cNvSpPr txBox="1"/>
            <p:nvPr/>
          </p:nvSpPr>
          <p:spPr>
            <a:xfrm>
              <a:off x="178620" y="1193240"/>
              <a:ext cx="848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5"/>
                  </a:solidFill>
                </a:rPr>
                <a:t>사용자 </a:t>
              </a:r>
              <a:r>
                <a:rPr lang="en-US" altLang="ko-KR" sz="7200" b="1" dirty="0">
                  <a:solidFill>
                    <a:schemeClr val="accent5"/>
                  </a:solidFill>
                </a:rPr>
                <a:t>(home)</a:t>
              </a:r>
              <a:r>
                <a:rPr lang="ko-KR" altLang="en-US" sz="7200" b="1" dirty="0">
                  <a:solidFill>
                    <a:schemeClr val="accent5"/>
                  </a:solidFill>
                </a:rPr>
                <a:t> </a:t>
              </a:r>
              <a:endParaRPr lang="ko-KR" altLang="en-US" sz="1200" dirty="0"/>
            </a:p>
          </p:txBody>
        </p:sp>
      </p:grp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51F9EB6-DA21-2196-F8EA-1792E1CCE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-177701"/>
            <a:ext cx="9150130" cy="18808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E8452B-8439-7E3C-4955-959360137849}"/>
              </a:ext>
            </a:extLst>
          </p:cNvPr>
          <p:cNvSpPr txBox="1"/>
          <p:nvPr/>
        </p:nvSpPr>
        <p:spPr>
          <a:xfrm>
            <a:off x="0" y="3009900"/>
            <a:ext cx="7467600" cy="3695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marR="0" lvl="1" indent="-571500" rtl="0">
              <a:lnSpc>
                <a:spcPct val="150000"/>
              </a:lnSpc>
              <a:buFontTx/>
              <a:buChar char="-"/>
            </a:pPr>
            <a:r>
              <a:rPr lang="ko-KR" altLang="en-US" sz="32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로그인한 사용자의 </a:t>
            </a:r>
            <a:endParaRPr lang="en-US" altLang="ko-KR" sz="32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>
              <a:lnSpc>
                <a:spcPct val="150000"/>
              </a:lnSpc>
            </a:pPr>
            <a:r>
              <a:rPr lang="en-US" altLang="ko-KR" sz="32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32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이름을 포함한 환영 메시지 출력</a:t>
            </a:r>
            <a:endParaRPr lang="en-US" altLang="ko-KR" sz="32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>
              <a:lnSpc>
                <a:spcPct val="150000"/>
              </a:lnSpc>
            </a:pPr>
            <a:endParaRPr lang="en-US" altLang="ko-KR" sz="32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28700" marR="0" lvl="1" indent="-571500" rtl="0">
              <a:lnSpc>
                <a:spcPct val="150000"/>
              </a:lnSpc>
              <a:buFontTx/>
              <a:buChar char="-"/>
            </a:pPr>
            <a:r>
              <a:rPr lang="ko-KR" altLang="en-US" sz="32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3200" b="0" i="0" u="none" strike="noStrike" kern="1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32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>
              <a:lnSpc>
                <a:spcPct val="150000"/>
              </a:lnSpc>
            </a:pPr>
            <a:r>
              <a:rPr lang="en-US" altLang="ko-KR" sz="32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32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소유한 농장 목록 페이지로 이동</a:t>
            </a:r>
            <a:endParaRPr lang="ko-KR" altLang="en-US" sz="3200" b="0" i="0" u="none" strike="noStrike" kern="100" baseline="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00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6BE7BCA-2CDA-7BFB-AD58-006BF5A79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05" y="-38100"/>
            <a:ext cx="7955695" cy="163533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28CA0B-5726-0299-8353-1F431084AF40}"/>
              </a:ext>
            </a:extLst>
          </p:cNvPr>
          <p:cNvGrpSpPr/>
          <p:nvPr/>
        </p:nvGrpSpPr>
        <p:grpSpPr>
          <a:xfrm>
            <a:off x="0" y="-9071"/>
            <a:ext cx="18447657" cy="2393569"/>
            <a:chOff x="0" y="0"/>
            <a:chExt cx="18447657" cy="23935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00ECC-A3CE-4AE8-3F67-C554AB84BB82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6600" b="1" dirty="0">
                  <a:solidFill>
                    <a:schemeClr val="bg1"/>
                  </a:solidFill>
                </a:rPr>
                <a:t>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8881B-4F2A-F3FF-26CD-67B0B640A1CD}"/>
                </a:ext>
              </a:extLst>
            </p:cNvPr>
            <p:cNvSpPr txBox="1"/>
            <p:nvPr/>
          </p:nvSpPr>
          <p:spPr>
            <a:xfrm>
              <a:off x="178620" y="1193240"/>
              <a:ext cx="848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5"/>
                  </a:solidFill>
                </a:rPr>
                <a:t>사용자 </a:t>
              </a:r>
              <a:r>
                <a:rPr lang="en-US" altLang="ko-KR" sz="7200" b="1" dirty="0">
                  <a:solidFill>
                    <a:schemeClr val="accent5"/>
                  </a:solidFill>
                </a:rPr>
                <a:t>- </a:t>
              </a:r>
              <a:r>
                <a:rPr lang="ko-KR" altLang="en-US" sz="6000" b="1" dirty="0">
                  <a:solidFill>
                    <a:schemeClr val="accent5"/>
                  </a:solidFill>
                </a:rPr>
                <a:t>농장목록</a:t>
              </a:r>
              <a:endParaRPr lang="ko-KR" altLang="en-US" sz="1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ABBBABC-9108-6A2F-75C0-419C302B9EE3}"/>
              </a:ext>
            </a:extLst>
          </p:cNvPr>
          <p:cNvSpPr txBox="1"/>
          <p:nvPr/>
        </p:nvSpPr>
        <p:spPr>
          <a:xfrm>
            <a:off x="457200" y="3168946"/>
            <a:ext cx="9434284" cy="4977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농장명을 클릭하여 펼쳐지는 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>
              <a:lnSpc>
                <a:spcPct val="150000"/>
              </a:lnSpc>
            </a:pP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아코디언 목록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>
              <a:lnSpc>
                <a:spcPct val="150000"/>
              </a:lnSpc>
            </a:pPr>
            <a:endParaRPr lang="ko-KR" altLang="en-US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펼친 목록 접기 버튼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endParaRPr lang="ko-KR" altLang="en-US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원격제어 화면이동 버튼</a:t>
            </a:r>
            <a:endParaRPr lang="ko-KR" altLang="en-US" sz="3600" b="0" i="0" u="none" strike="noStrike" kern="100" baseline="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47AB530-CE3C-3882-A49D-D0645B253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7" b="26379"/>
          <a:stretch/>
        </p:blipFill>
        <p:spPr>
          <a:xfrm>
            <a:off x="8732104" y="9601200"/>
            <a:ext cx="795569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8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36C6DB7-8F77-9C96-DD1E-D25281C80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31" y="-11697"/>
            <a:ext cx="7327069" cy="1506119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28CA0B-5726-0299-8353-1F431084AF40}"/>
              </a:ext>
            </a:extLst>
          </p:cNvPr>
          <p:cNvGrpSpPr/>
          <p:nvPr/>
        </p:nvGrpSpPr>
        <p:grpSpPr>
          <a:xfrm>
            <a:off x="0" y="-9071"/>
            <a:ext cx="18447657" cy="2393569"/>
            <a:chOff x="0" y="0"/>
            <a:chExt cx="18447657" cy="23935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00ECC-A3CE-4AE8-3F67-C554AB84BB82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6600" b="1" dirty="0">
                  <a:solidFill>
                    <a:schemeClr val="bg1"/>
                  </a:solidFill>
                </a:rPr>
                <a:t>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8881B-4F2A-F3FF-26CD-67B0B640A1CD}"/>
                </a:ext>
              </a:extLst>
            </p:cNvPr>
            <p:cNvSpPr txBox="1"/>
            <p:nvPr/>
          </p:nvSpPr>
          <p:spPr>
            <a:xfrm>
              <a:off x="178620" y="1193240"/>
              <a:ext cx="848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5"/>
                  </a:solidFill>
                </a:rPr>
                <a:t>사용자 </a:t>
              </a:r>
              <a:r>
                <a:rPr lang="en-US" altLang="ko-KR" sz="7200" b="1" dirty="0">
                  <a:solidFill>
                    <a:schemeClr val="accent5"/>
                  </a:solidFill>
                </a:rPr>
                <a:t>- </a:t>
              </a:r>
              <a:r>
                <a:rPr lang="ko-KR" altLang="en-US" sz="6000" b="1" dirty="0">
                  <a:solidFill>
                    <a:schemeClr val="accent5"/>
                  </a:solidFill>
                </a:rPr>
                <a:t>원격제어</a:t>
              </a:r>
              <a:r>
                <a:rPr lang="ko-KR" altLang="en-US" sz="7200" b="1" dirty="0">
                  <a:solidFill>
                    <a:schemeClr val="accent5"/>
                  </a:solidFill>
                </a:rPr>
                <a:t> </a:t>
              </a:r>
              <a:endParaRPr lang="ko-KR" altLang="en-US" sz="1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5780606-3ED4-5E69-7B55-CBA40F5D474F}"/>
              </a:ext>
            </a:extLst>
          </p:cNvPr>
          <p:cNvSpPr txBox="1"/>
          <p:nvPr/>
        </p:nvSpPr>
        <p:spPr>
          <a:xfrm>
            <a:off x="178620" y="2835176"/>
            <a:ext cx="9425940" cy="517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32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현재 농장의 사진과 센서 정보를 출력</a:t>
            </a:r>
            <a:endParaRPr lang="en-US" altLang="ko-KR" sz="32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>
              <a:lnSpc>
                <a:spcPct val="150000"/>
              </a:lnSpc>
            </a:pPr>
            <a:endParaRPr lang="ko-KR" altLang="en-US" sz="32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32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뒤로 버튼 </a:t>
            </a:r>
            <a:r>
              <a:rPr lang="ko-KR" altLang="en-US" sz="3200" b="0" i="0" u="none" strike="noStrike" kern="1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32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 화면으로 이동</a:t>
            </a:r>
            <a:endParaRPr lang="en-US" altLang="ko-KR" sz="32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endParaRPr lang="en-US" altLang="ko-KR" sz="32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32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자동제어 여부 설정 스위치와 표시</a:t>
            </a:r>
            <a:endParaRPr lang="en-US" altLang="ko-KR" sz="32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endParaRPr lang="en-US" altLang="ko-KR" sz="3200" b="0" i="0" u="none" strike="noStrike" kern="100" baseline="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3200" b="0" i="0" u="none" strike="noStrike" kern="100" baseline="0" dirty="0">
                <a:latin typeface="Times New Roman" panose="02020603050405020304" pitchFamily="18" charset="0"/>
                <a:ea typeface="맑은 고딕" panose="020B0503020000020004" pitchFamily="50" charset="-127"/>
              </a:rPr>
              <a:t> 하단 원격 제어 버튼</a:t>
            </a: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67DD7A1-8EBA-3EA9-AE46-0E24E4C75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7" b="41230"/>
          <a:stretch/>
        </p:blipFill>
        <p:spPr>
          <a:xfrm>
            <a:off x="9208330" y="1093455"/>
            <a:ext cx="7311829" cy="65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595C0A5-C497-01A2-0237-03535E411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05833"/>
            <a:ext cx="7391400" cy="1519343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28CA0B-5726-0299-8353-1F431084AF40}"/>
              </a:ext>
            </a:extLst>
          </p:cNvPr>
          <p:cNvGrpSpPr/>
          <p:nvPr/>
        </p:nvGrpSpPr>
        <p:grpSpPr>
          <a:xfrm>
            <a:off x="0" y="-9071"/>
            <a:ext cx="18447657" cy="2393569"/>
            <a:chOff x="0" y="0"/>
            <a:chExt cx="18447657" cy="23935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00ECC-A3CE-4AE8-3F67-C554AB84BB82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6600" b="1" dirty="0">
                  <a:solidFill>
                    <a:schemeClr val="bg1"/>
                  </a:solidFill>
                </a:rPr>
                <a:t>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8881B-4F2A-F3FF-26CD-67B0B640A1CD}"/>
                </a:ext>
              </a:extLst>
            </p:cNvPr>
            <p:cNvSpPr txBox="1"/>
            <p:nvPr/>
          </p:nvSpPr>
          <p:spPr>
            <a:xfrm>
              <a:off x="178620" y="1193240"/>
              <a:ext cx="848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5"/>
                  </a:solidFill>
                </a:rPr>
                <a:t>관리자 </a:t>
              </a:r>
              <a:r>
                <a:rPr lang="en-US" altLang="ko-KR" sz="7200" b="1" dirty="0">
                  <a:solidFill>
                    <a:schemeClr val="accent5"/>
                  </a:solidFill>
                </a:rPr>
                <a:t>– </a:t>
              </a:r>
              <a:r>
                <a:rPr lang="ko-KR" altLang="en-US" sz="6000" b="1" dirty="0">
                  <a:solidFill>
                    <a:schemeClr val="accent5"/>
                  </a:solidFill>
                </a:rPr>
                <a:t>사용자 관리</a:t>
              </a:r>
              <a:r>
                <a:rPr lang="ko-KR" altLang="en-US" sz="7200" b="1" dirty="0">
                  <a:solidFill>
                    <a:schemeClr val="accent5"/>
                  </a:solidFill>
                </a:rPr>
                <a:t> </a:t>
              </a:r>
              <a:endParaRPr lang="ko-KR" altLang="en-US" sz="1200" dirty="0"/>
            </a:p>
          </p:txBody>
        </p:sp>
      </p:grpSp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0A67322-CB95-0B7E-5ED0-D573D7DCC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4"/>
          <a:stretch/>
        </p:blipFill>
        <p:spPr>
          <a:xfrm>
            <a:off x="9296400" y="8809565"/>
            <a:ext cx="7391400" cy="4563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4C5E7D-E06D-C9AD-E113-1E3325301394}"/>
              </a:ext>
            </a:extLst>
          </p:cNvPr>
          <p:cNvSpPr txBox="1"/>
          <p:nvPr/>
        </p:nvSpPr>
        <p:spPr>
          <a:xfrm>
            <a:off x="343262" y="2705100"/>
            <a:ext cx="8319225" cy="781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아코디언 형식의 관리 목록을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>
              <a:lnSpc>
                <a:spcPct val="150000"/>
              </a:lnSpc>
            </a:pP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한눈에 볼 수 있음</a:t>
            </a: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endParaRPr lang="en-US" altLang="ko-KR" sz="14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36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펼친 목록 접기 버튼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endParaRPr lang="en-US" altLang="ko-KR" sz="11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내용이 많으면 스크롤 가능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endParaRPr lang="en-US" altLang="ko-KR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44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테이블의 스위치 </a:t>
            </a:r>
            <a:r>
              <a:rPr lang="ko-KR" altLang="en-US" sz="3600" b="0" i="0" u="none" strike="noStrike" kern="1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온오프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</a:t>
            </a: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버튼으로 해당</a:t>
            </a:r>
            <a:r>
              <a:rPr lang="en-US" altLang="ko-KR" sz="36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회원의 권한 수정</a:t>
            </a:r>
            <a:endParaRPr lang="ko-KR" altLang="en-US" sz="48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endParaRPr lang="ko-KR" altLang="en-US" sz="3600" b="0" i="0" u="none" strike="noStrike" kern="100" baseline="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742950" marR="0" lvl="1" indent="-285750" rtl="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endParaRPr lang="ko-KR" altLang="en-US" sz="3600" b="0" i="0" u="none" strike="noStrike" kern="100" baseline="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49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3D88764-BAA5-BC67-FEC0-67BC1D5D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97" y="-1333500"/>
            <a:ext cx="7325803" cy="150585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28CA0B-5726-0299-8353-1F431084AF40}"/>
              </a:ext>
            </a:extLst>
          </p:cNvPr>
          <p:cNvGrpSpPr/>
          <p:nvPr/>
        </p:nvGrpSpPr>
        <p:grpSpPr>
          <a:xfrm>
            <a:off x="0" y="-9071"/>
            <a:ext cx="18447657" cy="2393569"/>
            <a:chOff x="0" y="0"/>
            <a:chExt cx="18447657" cy="23935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00ECC-A3CE-4AE8-3F67-C554AB84BB82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6600" b="1" dirty="0">
                  <a:solidFill>
                    <a:schemeClr val="bg1"/>
                  </a:solidFill>
                </a:rPr>
                <a:t>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8881B-4F2A-F3FF-26CD-67B0B640A1CD}"/>
                </a:ext>
              </a:extLst>
            </p:cNvPr>
            <p:cNvSpPr txBox="1"/>
            <p:nvPr/>
          </p:nvSpPr>
          <p:spPr>
            <a:xfrm>
              <a:off x="178620" y="1193240"/>
              <a:ext cx="848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5"/>
                  </a:solidFill>
                </a:rPr>
                <a:t>관리자 </a:t>
              </a:r>
              <a:r>
                <a:rPr lang="en-US" altLang="ko-KR" sz="7200" b="1" dirty="0">
                  <a:solidFill>
                    <a:schemeClr val="accent5"/>
                  </a:solidFill>
                </a:rPr>
                <a:t>- </a:t>
              </a:r>
              <a:r>
                <a:rPr lang="ko-KR" altLang="en-US" sz="6000" b="1" dirty="0">
                  <a:solidFill>
                    <a:schemeClr val="accent5"/>
                  </a:solidFill>
                </a:rPr>
                <a:t>농장관리</a:t>
              </a:r>
              <a:r>
                <a:rPr lang="ko-KR" altLang="en-US" sz="7200" b="1" dirty="0">
                  <a:solidFill>
                    <a:schemeClr val="accent5"/>
                  </a:solidFill>
                </a:rPr>
                <a:t> </a:t>
              </a:r>
              <a:endParaRPr lang="ko-KR" altLang="en-US" sz="12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2DD8083-A01D-A943-3EF3-0CD534E256D9}"/>
              </a:ext>
            </a:extLst>
          </p:cNvPr>
          <p:cNvSpPr txBox="1"/>
          <p:nvPr/>
        </p:nvSpPr>
        <p:spPr>
          <a:xfrm>
            <a:off x="178620" y="2933700"/>
            <a:ext cx="942594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rtl="0">
              <a:buFont typeface="맑은 고딕" panose="020B0503020000020004" pitchFamily="50" charset="-127"/>
              <a:buChar char="–"/>
            </a:pP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전체 회원이 소유한 모든 농장의 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/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이름과 농장수를 볼 수 있음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/>
            <a:endParaRPr lang="ko-KR" altLang="en-US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buFont typeface="맑은 고딕" panose="020B0503020000020004" pitchFamily="50" charset="-127"/>
              <a:buChar char="–"/>
            </a:pP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텍스트를 입력하여 새로운 농장을 추가하거나 삭제할 수 있음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buFont typeface="맑은 고딕" panose="020B0503020000020004" pitchFamily="50" charset="-127"/>
              <a:buChar char="–"/>
            </a:pPr>
            <a:endParaRPr lang="en-US" altLang="ko-KR" sz="36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marR="0" lvl="1" indent="-285750" rtl="0">
              <a:buFont typeface="맑은 고딕" panose="020B0503020000020004" pitchFamily="50" charset="-127"/>
              <a:buChar char="–"/>
            </a:pPr>
            <a:r>
              <a:rPr lang="en-US" altLang="ko-KR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변경사항 혹은 오류 발생시 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/>
            <a:r>
              <a:rPr lang="en-US" altLang="ko-KR" sz="36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3600" b="0" i="0" u="none" strike="noStrike" kern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상단에 메시지 출력</a:t>
            </a:r>
            <a:endParaRPr lang="en-US" altLang="ko-KR" sz="3600" b="0" i="0" u="none" strike="noStrike" kern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1" rtl="0"/>
            <a:endParaRPr lang="en-US" altLang="ko-KR" sz="36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6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646023" y="2628900"/>
            <a:ext cx="16943306" cy="7415333"/>
            <a:chOff x="5039544" y="3847356"/>
            <a:chExt cx="8707743" cy="4320480"/>
          </a:xfrm>
        </p:grpSpPr>
        <p:sp>
          <p:nvSpPr>
            <p:cNvPr id="6" name="직사각형 5"/>
            <p:cNvSpPr/>
            <p:nvPr/>
          </p:nvSpPr>
          <p:spPr>
            <a:xfrm>
              <a:off x="5039544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/>
                  </a:solidFill>
                </a:rPr>
                <a:t>UI</a:t>
              </a:r>
              <a:endParaRPr lang="ko-KR" altLang="en-US" sz="2800" b="1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33456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/>
                  </a:solidFill>
                </a:rPr>
                <a:t>WAS</a:t>
              </a:r>
              <a:endParaRPr lang="ko-KR" altLang="en-US" sz="28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39944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tx1"/>
                  </a:solidFill>
                </a:rPr>
                <a:t>Broker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224120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/>
                  </a:solidFill>
                </a:rPr>
                <a:t>IOT</a:t>
              </a:r>
              <a:endParaRPr lang="ko-KR" altLang="en-US" sz="2800" b="1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880304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b="1">
                  <a:solidFill>
                    <a:schemeClr val="tx1"/>
                  </a:solidFill>
                </a:rPr>
                <a:t>농장</a:t>
              </a:r>
            </a:p>
          </p:txBody>
        </p:sp>
        <p:cxnSp>
          <p:nvCxnSpPr>
            <p:cNvPr id="12" name="직선 연결선 11"/>
            <p:cNvCxnSpPr>
              <a:stCxn id="6" idx="2"/>
            </p:cNvCxnSpPr>
            <p:nvPr/>
          </p:nvCxnSpPr>
          <p:spPr>
            <a:xfrm flipH="1">
              <a:off x="5471592" y="4135388"/>
              <a:ext cx="25152" cy="3960440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7" idx="2"/>
            </p:cNvCxnSpPr>
            <p:nvPr/>
          </p:nvCxnSpPr>
          <p:spPr>
            <a:xfrm flipH="1">
              <a:off x="7362424" y="4135388"/>
              <a:ext cx="28232" cy="3960440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8" idx="2"/>
            </p:cNvCxnSpPr>
            <p:nvPr/>
          </p:nvCxnSpPr>
          <p:spPr>
            <a:xfrm flipH="1">
              <a:off x="9078665" y="4135388"/>
              <a:ext cx="18479" cy="2592288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9" idx="2"/>
            </p:cNvCxnSpPr>
            <p:nvPr/>
          </p:nvCxnSpPr>
          <p:spPr>
            <a:xfrm flipH="1">
              <a:off x="10663354" y="4135388"/>
              <a:ext cx="17966" cy="2520280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0" idx="2"/>
            </p:cNvCxnSpPr>
            <p:nvPr/>
          </p:nvCxnSpPr>
          <p:spPr>
            <a:xfrm flipH="1">
              <a:off x="12312352" y="4135388"/>
              <a:ext cx="25152" cy="3528392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5543600" y="4495428"/>
              <a:ext cx="18722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903640" y="4279404"/>
              <a:ext cx="1017604" cy="2331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농장현상태요청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308632" y="4495428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3600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308632" y="4816956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3600" b="1"/>
            </a:p>
          </p:txBody>
        </p:sp>
        <p:cxnSp>
          <p:nvCxnSpPr>
            <p:cNvPr id="40" name="꺾인 연결선 39"/>
            <p:cNvCxnSpPr>
              <a:stCxn id="37" idx="3"/>
              <a:endCxn id="38" idx="3"/>
            </p:cNvCxnSpPr>
            <p:nvPr/>
          </p:nvCxnSpPr>
          <p:spPr>
            <a:xfrm>
              <a:off x="7380640" y="4603440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798668" y="4680673"/>
              <a:ext cx="1172116" cy="233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사용자정보확인</a:t>
              </a: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>
              <a:off x="7390656" y="5052266"/>
              <a:ext cx="172819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540070" y="5098640"/>
              <a:ext cx="1184508" cy="233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상태요청 </a:t>
              </a:r>
              <a:r>
                <a:rPr lang="en-US" altLang="ko-KR" sz="2000" b="1" dirty="0"/>
                <a:t>Publish</a:t>
              </a:r>
              <a:endParaRPr lang="ko-KR" altLang="en-US" sz="2000" b="1" dirty="0"/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H="1">
              <a:off x="9071992" y="5182012"/>
              <a:ext cx="158417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9201924" y="4957196"/>
              <a:ext cx="1319391" cy="233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상태요청 </a:t>
              </a:r>
              <a:r>
                <a:rPr lang="en-US" altLang="ko-KR" sz="2000" b="1" dirty="0"/>
                <a:t>Subscribe</a:t>
              </a:r>
              <a:endParaRPr lang="ko-KR" altLang="en-US" sz="2000" b="1" dirty="0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10656168" y="5318396"/>
              <a:ext cx="172819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0889776" y="5093580"/>
              <a:ext cx="1050764" cy="233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상태요청 신호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220684" y="5317236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3600" b="1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2220684" y="5638764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3600" b="1"/>
            </a:p>
          </p:txBody>
        </p:sp>
        <p:cxnSp>
          <p:nvCxnSpPr>
            <p:cNvPr id="57" name="꺾인 연결선 56"/>
            <p:cNvCxnSpPr/>
            <p:nvPr/>
          </p:nvCxnSpPr>
          <p:spPr>
            <a:xfrm>
              <a:off x="12310276" y="5425248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2724740" y="5512103"/>
              <a:ext cx="1022547" cy="2331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농장상태 </a:t>
              </a:r>
              <a:r>
                <a:rPr lang="en-US" altLang="ko-KR" sz="2000" b="1"/>
                <a:t>Sensor</a:t>
              </a:r>
              <a:endParaRPr lang="ko-KR" altLang="en-US" sz="2000" b="1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2240344" y="5742210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3600" b="1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2240344" y="6063738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3600" b="1"/>
            </a:p>
          </p:txBody>
        </p:sp>
        <p:cxnSp>
          <p:nvCxnSpPr>
            <p:cNvPr id="61" name="꺾인 연결선 60"/>
            <p:cNvCxnSpPr/>
            <p:nvPr/>
          </p:nvCxnSpPr>
          <p:spPr>
            <a:xfrm>
              <a:off x="12329936" y="5850222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2764216" y="5912896"/>
              <a:ext cx="622162" cy="2331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농장사진</a:t>
              </a:r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H="1">
              <a:off x="10670252" y="6253340"/>
              <a:ext cx="1642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1131381" y="6037316"/>
              <a:ext cx="622162" cy="2331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상태정보</a:t>
              </a:r>
            </a:p>
          </p:txBody>
        </p:sp>
        <p:cxnSp>
          <p:nvCxnSpPr>
            <p:cNvPr id="68" name="직선 화살표 연결선 67"/>
            <p:cNvCxnSpPr/>
            <p:nvPr/>
          </p:nvCxnSpPr>
          <p:spPr>
            <a:xfrm flipH="1">
              <a:off x="9086076" y="6406147"/>
              <a:ext cx="158417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9216008" y="6181332"/>
              <a:ext cx="1368152" cy="412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상태정보 </a:t>
              </a:r>
              <a:r>
                <a:rPr lang="en-US" altLang="ko-KR" sz="2000" b="1"/>
                <a:t>Publish</a:t>
              </a:r>
            </a:p>
            <a:p>
              <a:pPr lvl="0">
                <a:defRPr/>
              </a:pPr>
              <a:endParaRPr lang="ko-KR" altLang="en-US" sz="2000" b="1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7389432" y="6522162"/>
              <a:ext cx="172819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559824" y="6297346"/>
              <a:ext cx="1323191" cy="233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상태정보 </a:t>
              </a:r>
              <a:r>
                <a:rPr lang="en-US" altLang="ko-KR" sz="2000" b="1"/>
                <a:t>Subscribe</a:t>
              </a:r>
              <a:endParaRPr lang="ko-KR" altLang="en-US" sz="2000" b="1"/>
            </a:p>
          </p:txBody>
        </p:sp>
        <p:cxnSp>
          <p:nvCxnSpPr>
            <p:cNvPr id="72" name="직선 화살표 연결선 71"/>
            <p:cNvCxnSpPr/>
            <p:nvPr/>
          </p:nvCxnSpPr>
          <p:spPr>
            <a:xfrm flipH="1">
              <a:off x="5471592" y="7735788"/>
              <a:ext cx="188979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903640" y="7519764"/>
              <a:ext cx="915449" cy="2331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상태정보 갱신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976736" y="672767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/>
                  </a:solidFill>
                </a:rPr>
                <a:t>ML</a:t>
              </a:r>
              <a:endParaRPr lang="ko-KR" altLang="en-US" sz="2800" b="1">
                <a:solidFill>
                  <a:schemeClr val="tx1"/>
                </a:solidFill>
              </a:endParaRPr>
            </a:p>
          </p:txBody>
        </p:sp>
        <p:cxnSp>
          <p:nvCxnSpPr>
            <p:cNvPr id="76" name="직선 연결선 75"/>
            <p:cNvCxnSpPr>
              <a:stCxn id="75" idx="2"/>
            </p:cNvCxnSpPr>
            <p:nvPr/>
          </p:nvCxnSpPr>
          <p:spPr>
            <a:xfrm flipH="1">
              <a:off x="8423920" y="7015708"/>
              <a:ext cx="10016" cy="1152128"/>
            </a:xfrm>
            <a:prstGeom prst="line">
              <a:avLst/>
            </a:prstGeom>
            <a:ln w="22225" cmpd="sng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/>
            <p:nvPr/>
          </p:nvCxnSpPr>
          <p:spPr>
            <a:xfrm>
              <a:off x="7378968" y="7330162"/>
              <a:ext cx="108012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7530981" y="7140560"/>
              <a:ext cx="622162" cy="2331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상태예측</a:t>
              </a: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H="1">
              <a:off x="7343800" y="7546186"/>
              <a:ext cx="108012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391696" y="7595837"/>
              <a:ext cx="1106579" cy="2331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상태 및 조치 정보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9342440" y="672767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>
                  <a:solidFill>
                    <a:schemeClr val="tx1"/>
                  </a:solidFill>
                </a:rPr>
                <a:t>File System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91" name="직선 연결선 90"/>
            <p:cNvCxnSpPr>
              <a:stCxn id="90" idx="2"/>
            </p:cNvCxnSpPr>
            <p:nvPr/>
          </p:nvCxnSpPr>
          <p:spPr>
            <a:xfrm>
              <a:off x="9799640" y="7015708"/>
              <a:ext cx="0" cy="1152128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 flipH="1">
              <a:off x="8423920" y="7266946"/>
              <a:ext cx="13681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690565" y="7333519"/>
              <a:ext cx="885791" cy="2331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상태학습모델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8AA3A1-9B81-6B1F-A537-A13029AF8CA5}"/>
              </a:ext>
            </a:extLst>
          </p:cNvPr>
          <p:cNvGrpSpPr/>
          <p:nvPr/>
        </p:nvGrpSpPr>
        <p:grpSpPr>
          <a:xfrm>
            <a:off x="0" y="0"/>
            <a:ext cx="18447657" cy="2393569"/>
            <a:chOff x="0" y="0"/>
            <a:chExt cx="18447657" cy="23935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A6FDF0-4B32-5E5F-9005-78C762B74F95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</a:rPr>
                <a:t>IOT </a:t>
              </a:r>
              <a:r>
                <a:rPr lang="ko-KR" altLang="en-US" sz="6600" b="1" dirty="0">
                  <a:solidFill>
                    <a:schemeClr val="bg1"/>
                  </a:solidFill>
                </a:rPr>
                <a:t>설계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8ED09E-97E8-CBBD-6395-36409AA75D8F}"/>
                </a:ext>
              </a:extLst>
            </p:cNvPr>
            <p:cNvSpPr txBox="1"/>
            <p:nvPr/>
          </p:nvSpPr>
          <p:spPr>
            <a:xfrm>
              <a:off x="178620" y="1193240"/>
              <a:ext cx="848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 err="1">
                  <a:solidFill>
                    <a:schemeClr val="accent5"/>
                  </a:solidFill>
                </a:rPr>
                <a:t>내농장</a:t>
              </a:r>
              <a:r>
                <a:rPr lang="ko-KR" altLang="en-US" sz="7200" b="1" dirty="0">
                  <a:solidFill>
                    <a:schemeClr val="accent5"/>
                  </a:solidFill>
                </a:rPr>
                <a:t> 관리</a:t>
              </a:r>
              <a:endParaRPr lang="ko-KR" alt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/>
          <p:cNvGrpSpPr/>
          <p:nvPr/>
        </p:nvGrpSpPr>
        <p:grpSpPr>
          <a:xfrm rot="0">
            <a:off x="457200" y="2391548"/>
            <a:ext cx="17221200" cy="7643674"/>
            <a:chOff x="4967536" y="3847356"/>
            <a:chExt cx="8352928" cy="3823889"/>
          </a:xfrm>
        </p:grpSpPr>
        <p:sp>
          <p:nvSpPr>
            <p:cNvPr id="8" name="직사각형 7"/>
            <p:cNvSpPr/>
            <p:nvPr/>
          </p:nvSpPr>
          <p:spPr>
            <a:xfrm>
              <a:off x="7732440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tx1"/>
                  </a:solidFill>
                </a:rPr>
                <a:t>Broker</a:t>
              </a:r>
              <a:endParaRPr lang="ko-KR" altLang="en-US" sz="3200" b="1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85992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tx1"/>
                  </a:solidFill>
                </a:rPr>
                <a:t>IOT</a:t>
              </a:r>
              <a:endParaRPr lang="ko-KR" altLang="en-US" sz="3200" b="1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67536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200" b="1">
                  <a:solidFill>
                    <a:schemeClr val="tx1"/>
                  </a:solidFill>
                </a:rPr>
                <a:t>농장</a:t>
              </a:r>
              <a:endParaRPr lang="ko-KR" altLang="en-US" sz="3200" b="1">
                <a:solidFill>
                  <a:schemeClr val="tx1"/>
                </a:solidFill>
              </a:endParaRPr>
            </a:p>
          </p:txBody>
        </p:sp>
        <p:cxnSp>
          <p:nvCxnSpPr>
            <p:cNvPr id="17" name="직선 연결선 16"/>
            <p:cNvCxnSpPr>
              <a:stCxn id="8" idx="2"/>
            </p:cNvCxnSpPr>
            <p:nvPr/>
          </p:nvCxnSpPr>
          <p:spPr>
            <a:xfrm flipH="1">
              <a:off x="8164488" y="4135388"/>
              <a:ext cx="25152" cy="3528392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9" idx="2"/>
            </p:cNvCxnSpPr>
            <p:nvPr/>
          </p:nvCxnSpPr>
          <p:spPr>
            <a:xfrm flipH="1">
              <a:off x="6818040" y="4135388"/>
              <a:ext cx="25152" cy="3528392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0" idx="2"/>
            </p:cNvCxnSpPr>
            <p:nvPr/>
          </p:nvCxnSpPr>
          <p:spPr>
            <a:xfrm flipH="1">
              <a:off x="5399584" y="4135388"/>
              <a:ext cx="25152" cy="3528392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6868344" y="5719564"/>
              <a:ext cx="129614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868345" y="5503539"/>
              <a:ext cx="1185996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상태정보 </a:t>
              </a:r>
              <a:r>
                <a:rPr lang="en-US" altLang="ko-KR" sz="2400" b="1"/>
                <a:t>Publish</a:t>
              </a:r>
              <a:endParaRPr lang="ko-KR" altLang="en-US" sz="2400" b="1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>
              <a:off x="5399584" y="4521850"/>
              <a:ext cx="141845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691801" y="4260239"/>
              <a:ext cx="1057614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상태요청 신호</a:t>
              </a:r>
              <a:endParaRPr lang="ko-KR" altLang="en-US" sz="2400" b="1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307916" y="4521850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b="1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307916" y="4843378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b="1"/>
            </a:p>
          </p:txBody>
        </p:sp>
        <p:cxnSp>
          <p:nvCxnSpPr>
            <p:cNvPr id="57" name="꺾인 연결선 56"/>
            <p:cNvCxnSpPr/>
            <p:nvPr/>
          </p:nvCxnSpPr>
          <p:spPr>
            <a:xfrm>
              <a:off x="5397508" y="4629862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743888" y="4684741"/>
              <a:ext cx="1158681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농장상태 </a:t>
              </a:r>
              <a:r>
                <a:rPr lang="en-US" altLang="ko-KR" sz="2400" b="1"/>
                <a:t>Sensor</a:t>
              </a:r>
              <a:endParaRPr lang="ko-KR" altLang="en-US" sz="2400" b="1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327576" y="4946824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b="1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327576" y="5268352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b="1"/>
            </a:p>
          </p:txBody>
        </p:sp>
        <p:cxnSp>
          <p:nvCxnSpPr>
            <p:cNvPr id="61" name="꺾인 연결선 60"/>
            <p:cNvCxnSpPr/>
            <p:nvPr/>
          </p:nvCxnSpPr>
          <p:spPr>
            <a:xfrm>
              <a:off x="5417168" y="5054836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770355" y="5110568"/>
              <a:ext cx="748922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농장사진</a:t>
              </a:r>
              <a:endParaRPr lang="ko-KR" altLang="en-US" sz="2400" b="1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>
              <a:off x="5399584" y="5531124"/>
              <a:ext cx="149046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742154" y="5575548"/>
              <a:ext cx="750793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상태정보</a:t>
              </a:r>
              <a:endParaRPr lang="ko-KR" altLang="en-US" sz="2400" b="1"/>
            </a:p>
          </p:txBody>
        </p:sp>
        <p:cxnSp>
          <p:nvCxnSpPr>
            <p:cNvPr id="68" name="직선 화살표 연결선 67"/>
            <p:cNvCxnSpPr/>
            <p:nvPr/>
          </p:nvCxnSpPr>
          <p:spPr>
            <a:xfrm flipH="1">
              <a:off x="8178572" y="5863580"/>
              <a:ext cx="135406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8164490" y="5575548"/>
              <a:ext cx="1656183" cy="415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상태정보 </a:t>
              </a:r>
              <a:r>
                <a:rPr lang="en-US" altLang="ko-KR" sz="2400" b="1"/>
                <a:t>Subscribe</a:t>
              </a:r>
              <a:endParaRPr lang="en-US" altLang="ko-KR" sz="2400" b="1"/>
            </a:p>
            <a:p>
              <a:pPr lvl="0">
                <a:defRPr/>
              </a:pPr>
              <a:endParaRPr lang="ko-KR" altLang="en-US" sz="2400" b="1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50916" y="4265210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b="1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750916" y="4586738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b="1"/>
            </a:p>
          </p:txBody>
        </p:sp>
        <p:cxnSp>
          <p:nvCxnSpPr>
            <p:cNvPr id="65" name="꺾인 연결선 64"/>
            <p:cNvCxnSpPr/>
            <p:nvPr/>
          </p:nvCxnSpPr>
          <p:spPr>
            <a:xfrm>
              <a:off x="6840508" y="4373222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202628" y="4456695"/>
              <a:ext cx="1025608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하루 </a:t>
              </a:r>
              <a:r>
                <a:rPr lang="en-US" altLang="ko-KR" sz="2400" b="1"/>
                <a:t>2</a:t>
              </a:r>
              <a:r>
                <a:rPr lang="ko-KR" altLang="en-US" sz="2400" b="1"/>
                <a:t>번 반복</a:t>
              </a:r>
              <a:endParaRPr lang="ko-KR" altLang="en-US" sz="2400" b="1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9100592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>
                  <a:solidFill>
                    <a:schemeClr val="tx1"/>
                  </a:solidFill>
                </a:rPr>
                <a:t>Subscriber</a:t>
              </a:r>
              <a:endParaRPr lang="ko-KR" altLang="en-US" sz="2400" b="1">
                <a:solidFill>
                  <a:schemeClr val="tx1"/>
                </a:solidFill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 flipH="1">
              <a:off x="9512470" y="4142853"/>
              <a:ext cx="38064" cy="3528392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10418440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>
                  <a:solidFill>
                    <a:schemeClr val="tx1"/>
                  </a:solidFill>
                </a:rPr>
                <a:t>Database</a:t>
              </a:r>
              <a:endParaRPr lang="ko-KR" altLang="en-US" sz="2400" b="1">
                <a:solidFill>
                  <a:schemeClr val="tx1"/>
                </a:solidFill>
              </a:endParaRPr>
            </a:p>
          </p:txBody>
        </p:sp>
        <p:cxnSp>
          <p:nvCxnSpPr>
            <p:cNvPr id="83" name="직선 연결선 82"/>
            <p:cNvCxnSpPr>
              <a:stCxn id="82" idx="2"/>
            </p:cNvCxnSpPr>
            <p:nvPr/>
          </p:nvCxnSpPr>
          <p:spPr>
            <a:xfrm flipH="1">
              <a:off x="10837576" y="4135388"/>
              <a:ext cx="38064" cy="3528392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>
              <a:off x="9532640" y="6007596"/>
              <a:ext cx="129614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9532641" y="5791571"/>
              <a:ext cx="1055350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상태정보 저장</a:t>
              </a:r>
              <a:endParaRPr lang="ko-KR" altLang="en-US" sz="2400" b="1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1452928" y="6223620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tx1"/>
                  </a:solidFill>
                </a:rPr>
                <a:t>ML</a:t>
              </a:r>
              <a:endParaRPr lang="ko-KR" altLang="en-US" sz="3200" b="1">
                <a:solidFill>
                  <a:schemeClr val="tx1"/>
                </a:solidFill>
              </a:endParaRPr>
            </a:p>
          </p:txBody>
        </p:sp>
        <p:cxnSp>
          <p:nvCxnSpPr>
            <p:cNvPr id="87" name="직선 연결선 86"/>
            <p:cNvCxnSpPr>
              <a:stCxn id="86" idx="2"/>
            </p:cNvCxnSpPr>
            <p:nvPr/>
          </p:nvCxnSpPr>
          <p:spPr>
            <a:xfrm flipH="1">
              <a:off x="11880304" y="6511652"/>
              <a:ext cx="29824" cy="1152128"/>
            </a:xfrm>
            <a:prstGeom prst="line">
              <a:avLst/>
            </a:prstGeom>
            <a:ln w="22225" cmpd="sng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10855160" y="6701254"/>
              <a:ext cx="108012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11007173" y="6511651"/>
              <a:ext cx="752393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상태정보</a:t>
              </a:r>
              <a:endParaRPr lang="ko-KR" altLang="en-US" sz="2400" b="1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2406064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>
                  <a:solidFill>
                    <a:schemeClr val="tx1"/>
                  </a:solidFill>
                </a:rPr>
                <a:t>File System</a:t>
              </a:r>
              <a:endParaRPr lang="ko-KR" altLang="en-US" sz="2400" b="1">
                <a:solidFill>
                  <a:schemeClr val="tx1"/>
                </a:solidFill>
              </a:endParaRPr>
            </a:p>
          </p:txBody>
        </p:sp>
        <p:cxnSp>
          <p:nvCxnSpPr>
            <p:cNvPr id="98" name="직선 연결선 97"/>
            <p:cNvCxnSpPr>
              <a:stCxn id="97" idx="2"/>
            </p:cNvCxnSpPr>
            <p:nvPr/>
          </p:nvCxnSpPr>
          <p:spPr>
            <a:xfrm flipH="1">
              <a:off x="12825200" y="4135388"/>
              <a:ext cx="38064" cy="3528392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/>
            <p:cNvSpPr/>
            <p:nvPr/>
          </p:nvSpPr>
          <p:spPr>
            <a:xfrm>
              <a:off x="11817006" y="6838196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b="1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1817006" y="7159724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b="1"/>
            </a:p>
          </p:txBody>
        </p:sp>
        <p:cxnSp>
          <p:nvCxnSpPr>
            <p:cNvPr id="101" name="꺾인 연결선 100"/>
            <p:cNvCxnSpPr/>
            <p:nvPr/>
          </p:nvCxnSpPr>
          <p:spPr>
            <a:xfrm>
              <a:off x="11906598" y="6946208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11852175" y="7008633"/>
              <a:ext cx="466794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학습</a:t>
              </a:r>
              <a:endParaRPr lang="ko-KR" altLang="en-US" sz="2400" b="1"/>
            </a:p>
          </p:txBody>
        </p:sp>
        <p:cxnSp>
          <p:nvCxnSpPr>
            <p:cNvPr id="105" name="직선 화살표 연결선 104"/>
            <p:cNvCxnSpPr/>
            <p:nvPr/>
          </p:nvCxnSpPr>
          <p:spPr>
            <a:xfrm>
              <a:off x="9549672" y="6106026"/>
              <a:ext cx="331236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11167360" y="5890001"/>
              <a:ext cx="1201804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상태이미지 저장</a:t>
              </a:r>
              <a:endParaRPr lang="ko-KR" altLang="en-US" sz="2400" b="1"/>
            </a:p>
          </p:txBody>
        </p:sp>
        <p:cxnSp>
          <p:nvCxnSpPr>
            <p:cNvPr id="110" name="직선 화살표 연결선 109"/>
            <p:cNvCxnSpPr/>
            <p:nvPr/>
          </p:nvCxnSpPr>
          <p:spPr>
            <a:xfrm flipH="1">
              <a:off x="11908352" y="6852436"/>
              <a:ext cx="9361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2006736" y="6610036"/>
              <a:ext cx="889987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상태이미지</a:t>
              </a:r>
              <a:endParaRPr lang="ko-KR" altLang="en-US" sz="2400" b="1"/>
            </a:p>
          </p:txBody>
        </p:sp>
        <p:cxnSp>
          <p:nvCxnSpPr>
            <p:cNvPr id="114" name="직선 화살표 연결선 113"/>
            <p:cNvCxnSpPr/>
            <p:nvPr/>
          </p:nvCxnSpPr>
          <p:spPr>
            <a:xfrm>
              <a:off x="11880304" y="7554932"/>
              <a:ext cx="100811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11872389" y="7338953"/>
              <a:ext cx="1031050" cy="230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/>
                <a:t>학습모델저장</a:t>
              </a:r>
              <a:endParaRPr lang="ko-KR" altLang="en-US" sz="2400" b="1"/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0" y="0"/>
            <a:ext cx="18447656" cy="2393569"/>
            <a:chOff x="0" y="0"/>
            <a:chExt cx="18447656" cy="2393569"/>
          </a:xfrm>
        </p:grpSpPr>
        <p:sp>
          <p:nvSpPr>
            <p:cNvPr id="13" name="TextBox 12"/>
            <p:cNvSpPr txBox="1"/>
            <p:nvPr/>
          </p:nvSpPr>
          <p:spPr>
            <a:xfrm>
              <a:off x="0" y="0"/>
              <a:ext cx="18447656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6600" b="1">
                  <a:solidFill>
                    <a:schemeClr val="bg1"/>
                  </a:solidFill>
                </a:rPr>
                <a:t>IOT</a:t>
              </a:r>
              <a:r>
                <a:rPr lang="ko-KR" altLang="en-US" sz="6600" b="1">
                  <a:solidFill>
                    <a:schemeClr val="bg1"/>
                  </a:solidFill>
                </a:rPr>
                <a:t> 설계</a:t>
              </a:r>
              <a:endParaRPr lang="ko-KR" altLang="en-US" sz="66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8621" y="1193240"/>
              <a:ext cx="973441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7200" b="1">
                  <a:solidFill>
                    <a:schemeClr val="accent5"/>
                  </a:solidFill>
                </a:rPr>
                <a:t>농장 정보 수집</a:t>
              </a:r>
              <a:endParaRPr lang="ko-KR" altLang="en-US"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600" y="1231340"/>
            <a:ext cx="15163800" cy="8788960"/>
          </a:xfrm>
          <a:prstGeom prst="rect">
            <a:avLst/>
          </a:prstGeom>
          <a:effectLst>
            <a:softEdge rad="36830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3DFC9C-3D64-4119-E433-9B08819C28A3}"/>
              </a:ext>
            </a:extLst>
          </p:cNvPr>
          <p:cNvGrpSpPr/>
          <p:nvPr/>
        </p:nvGrpSpPr>
        <p:grpSpPr>
          <a:xfrm>
            <a:off x="0" y="0"/>
            <a:ext cx="18447657" cy="3055288"/>
            <a:chOff x="0" y="0"/>
            <a:chExt cx="18447657" cy="3055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3933F9-C364-0F45-D87C-879F4493C5BA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</a:rPr>
                <a:t>DB </a:t>
              </a:r>
              <a:r>
                <a:rPr lang="ko-KR" altLang="en-US" sz="6600" b="1" dirty="0">
                  <a:solidFill>
                    <a:schemeClr val="bg1"/>
                  </a:solidFill>
                </a:rPr>
                <a:t>설계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F58568-2F6C-897C-12E1-5D709C0EB290}"/>
                </a:ext>
              </a:extLst>
            </p:cNvPr>
            <p:cNvSpPr txBox="1"/>
            <p:nvPr/>
          </p:nvSpPr>
          <p:spPr>
            <a:xfrm>
              <a:off x="178621" y="1193240"/>
              <a:ext cx="36686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b="1" dirty="0">
                  <a:solidFill>
                    <a:schemeClr val="accent5"/>
                  </a:solidFill>
                </a:rPr>
                <a:t>ERD</a:t>
              </a:r>
              <a:endParaRPr lang="ko-KR" altLang="en-US" sz="2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275FA71A-F77F-3FF4-76FB-9856A6684E0B}"/>
              </a:ext>
            </a:extLst>
          </p:cNvPr>
          <p:cNvSpPr/>
          <p:nvPr/>
        </p:nvSpPr>
        <p:spPr>
          <a:xfrm>
            <a:off x="14363357" y="1598364"/>
            <a:ext cx="3663173" cy="359318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9F0480-BD04-72E8-B4B2-9B6E2E9B0E04}"/>
              </a:ext>
            </a:extLst>
          </p:cNvPr>
          <p:cNvSpPr/>
          <p:nvPr/>
        </p:nvSpPr>
        <p:spPr>
          <a:xfrm>
            <a:off x="381000" y="5512713"/>
            <a:ext cx="3663173" cy="359318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9BB4F2-8283-D42A-4064-E8FE04C2BC09}"/>
              </a:ext>
            </a:extLst>
          </p:cNvPr>
          <p:cNvSpPr/>
          <p:nvPr/>
        </p:nvSpPr>
        <p:spPr>
          <a:xfrm>
            <a:off x="8995150" y="5483712"/>
            <a:ext cx="3663173" cy="359318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470530-7797-B9EB-1632-304753ABB09C}"/>
              </a:ext>
            </a:extLst>
          </p:cNvPr>
          <p:cNvSpPr/>
          <p:nvPr/>
        </p:nvSpPr>
        <p:spPr>
          <a:xfrm>
            <a:off x="5644373" y="1562100"/>
            <a:ext cx="3663173" cy="359318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16225" y="7986216"/>
            <a:ext cx="2537578" cy="282083"/>
          </a:xfrm>
          <a:prstGeom prst="rect">
            <a:avLst/>
          </a:prstGeom>
        </p:spPr>
      </p:pic>
      <p:sp>
        <p:nvSpPr>
          <p:cNvPr id="1021" name="타원 1020"/>
          <p:cNvSpPr/>
          <p:nvPr/>
        </p:nvSpPr>
        <p:spPr>
          <a:xfrm>
            <a:off x="5870186" y="1758493"/>
            <a:ext cx="3200400" cy="3200400"/>
          </a:xfrm>
          <a:prstGeom prst="ellipse">
            <a:avLst/>
          </a:prstGeom>
          <a:blipFill dpi="0" rotWithShape="1">
            <a:blip r:embed="rId3">
              <a:alphaModFix amt="82000"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  <p:sp>
        <p:nvSpPr>
          <p:cNvPr id="1022" name="타원 1021"/>
          <p:cNvSpPr/>
          <p:nvPr/>
        </p:nvSpPr>
        <p:spPr>
          <a:xfrm>
            <a:off x="606813" y="5709106"/>
            <a:ext cx="3200400" cy="3200400"/>
          </a:xfrm>
          <a:prstGeom prst="ellipse">
            <a:avLst/>
          </a:prstGeom>
          <a:blipFill dpi="0" rotWithShape="1">
            <a:blip r:embed="rId4">
              <a:alphaModFix amt="82000"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23" name="타원 1022"/>
          <p:cNvSpPr/>
          <p:nvPr/>
        </p:nvSpPr>
        <p:spPr>
          <a:xfrm>
            <a:off x="14589171" y="1825601"/>
            <a:ext cx="3200400" cy="3200400"/>
          </a:xfrm>
          <a:prstGeom prst="ellipse">
            <a:avLst/>
          </a:prstGeom>
          <a:blipFill dpi="0" rotWithShape="1">
            <a:blip r:embed="rId5">
              <a:alphaModFix amt="82000"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24" name="타원 1023"/>
          <p:cNvSpPr/>
          <p:nvPr/>
        </p:nvSpPr>
        <p:spPr>
          <a:xfrm>
            <a:off x="9220964" y="5680106"/>
            <a:ext cx="3200400" cy="3200400"/>
          </a:xfrm>
          <a:prstGeom prst="ellipse">
            <a:avLst/>
          </a:prstGeom>
          <a:blipFill dpi="0" rotWithShape="1">
            <a:blip r:embed="rId6">
              <a:alphaModFix amt="82000"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5E884-1C6A-4489-B87E-5E82FE516DAE}"/>
              </a:ext>
            </a:extLst>
          </p:cNvPr>
          <p:cNvSpPr txBox="1"/>
          <p:nvPr/>
        </p:nvSpPr>
        <p:spPr>
          <a:xfrm>
            <a:off x="1" y="0"/>
            <a:ext cx="18288000" cy="110799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팀 소개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4AAADF0-C8B2-CA1E-BC33-2CBD098A1EC7}"/>
              </a:ext>
            </a:extLst>
          </p:cNvPr>
          <p:cNvSpPr>
            <a:spLocks noGrp="1"/>
          </p:cNvSpPr>
          <p:nvPr/>
        </p:nvSpPr>
        <p:spPr>
          <a:xfrm>
            <a:off x="498430" y="1957672"/>
            <a:ext cx="4887191" cy="287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buNone/>
            </a:pPr>
            <a:r>
              <a:rPr lang="ko-KR" altLang="en-US" sz="4000" b="1" i="0" u="none" strike="noStrike" baseline="0" dirty="0" err="1">
                <a:latin typeface="Calibri" panose="020F0502020204030204" pitchFamily="34" charset="0"/>
                <a:ea typeface="맑은 고딕" panose="020B0503020000020004" pitchFamily="50" charset="-127"/>
              </a:rPr>
              <a:t>김수봉</a:t>
            </a:r>
            <a:r>
              <a:rPr lang="ko-KR" altLang="en-US" sz="4000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4000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- </a:t>
            </a:r>
            <a:r>
              <a:rPr lang="ko-KR" altLang="en-US" sz="3200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서버</a:t>
            </a:r>
            <a:r>
              <a:rPr lang="en-US" altLang="ko-KR" sz="3200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P/G</a:t>
            </a:r>
            <a:endParaRPr lang="en-US" altLang="ko-KR" sz="4000" b="0" i="0" u="none" strike="noStrike" baseline="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marL="0" marR="0" lvl="0" indent="0" rtl="0">
              <a:buNone/>
            </a:pPr>
            <a:endParaRPr lang="en-US" altLang="ko-KR" b="0" i="0" u="none" strike="noStrike" baseline="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marL="0" marR="0" lvl="0" indent="0" algn="ctr" rtl="0">
              <a:buNone/>
            </a:pPr>
            <a:r>
              <a:rPr lang="en-US" altLang="ko-KR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Batch </a:t>
            </a:r>
            <a:r>
              <a:rPr lang="ko-KR" altLang="en-US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등 서버 프로그램</a:t>
            </a:r>
            <a:endParaRPr lang="en-US" altLang="ko-KR" b="0" i="0" u="none" strike="noStrike" baseline="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marL="0" marR="0" lvl="0" indent="0" algn="ctr" rtl="0">
              <a:buNone/>
            </a:pPr>
            <a:r>
              <a:rPr lang="ko-KR" altLang="en-US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시스템</a:t>
            </a:r>
            <a:r>
              <a:rPr lang="en-US" altLang="ko-KR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통합</a:t>
            </a:r>
            <a:endParaRPr lang="en-US" altLang="ko-KR" b="0" i="0" u="none" strike="noStrike" baseline="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marL="0" marR="0" lvl="0" indent="0" algn="ctr" rtl="0">
              <a:buNone/>
            </a:pPr>
            <a:r>
              <a:rPr lang="en-US" altLang="ko-KR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ML </a:t>
            </a:r>
            <a:r>
              <a:rPr lang="ko-KR" altLang="en-US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모델</a:t>
            </a:r>
            <a:r>
              <a:rPr lang="en-US" altLang="ko-KR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b="0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리서치</a:t>
            </a:r>
            <a:endParaRPr lang="en-US" altLang="ko-KR" b="0" i="0" u="none" strike="noStrike" baseline="0" dirty="0"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BC13F44-38C1-5171-5FB7-F1BE2D06F438}"/>
              </a:ext>
            </a:extLst>
          </p:cNvPr>
          <p:cNvSpPr txBox="1">
            <a:spLocks/>
          </p:cNvSpPr>
          <p:nvPr/>
        </p:nvSpPr>
        <p:spPr>
          <a:xfrm>
            <a:off x="9582881" y="1963553"/>
            <a:ext cx="450786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b="1" dirty="0">
                <a:latin typeface="Calibri" panose="020F0502020204030204" pitchFamily="34" charset="0"/>
                <a:ea typeface="맑은 고딕" panose="020B0503020000020004" pitchFamily="50" charset="-127"/>
              </a:rPr>
              <a:t>신승주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Calibri" panose="020F0502020204030204" pitchFamily="34" charset="0"/>
                <a:ea typeface="맑은 고딕" panose="020B0503020000020004" pitchFamily="50" charset="-127"/>
              </a:rPr>
              <a:t>- </a:t>
            </a:r>
            <a:r>
              <a:rPr lang="en-US" altLang="ko-KR" sz="3600" dirty="0">
                <a:latin typeface="Calibri" panose="020F0502020204030204" pitchFamily="34" charset="0"/>
                <a:ea typeface="맑은 고딕" panose="020B0503020000020004" pitchFamily="50" charset="-127"/>
              </a:rPr>
              <a:t>UI 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/>
            <a:endParaRPr lang="en-US" altLang="ko-KR" sz="28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Web UI(Mobile </a:t>
            </a:r>
            <a:r>
              <a:rPr lang="ko-KR" altLang="en-US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포함</a:t>
            </a:r>
            <a:r>
              <a:rPr lang="en-US" altLang="ko-KR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altLang="ko-KR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HTML, Bootstrap, </a:t>
            </a:r>
          </a:p>
          <a:p>
            <a:pPr algn="ctr"/>
            <a:r>
              <a:rPr lang="en-US" altLang="ko-KR" sz="2800" dirty="0" err="1">
                <a:latin typeface="Calibri" panose="020F0502020204030204" pitchFamily="34" charset="0"/>
                <a:ea typeface="맑은 고딕" panose="020B0503020000020004" pitchFamily="50" charset="-127"/>
              </a:rPr>
              <a:t>Javascript</a:t>
            </a:r>
            <a:r>
              <a:rPr lang="en-US" altLang="ko-KR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, </a:t>
            </a:r>
          </a:p>
          <a:p>
            <a:pPr algn="ctr"/>
            <a:r>
              <a:rPr lang="en-US" altLang="ko-KR" sz="2800" dirty="0" err="1">
                <a:latin typeface="Calibri" panose="020F0502020204030204" pitchFamily="34" charset="0"/>
                <a:ea typeface="맑은 고딕" panose="020B0503020000020004" pitchFamily="50" charset="-127"/>
              </a:rPr>
              <a:t>Jquery</a:t>
            </a:r>
            <a:r>
              <a:rPr lang="en-US" altLang="ko-KR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, Django</a:t>
            </a:r>
            <a:endParaRPr lang="en-US" altLang="ko-KR" sz="28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4A5D714B-E876-8C50-9C01-AE9C987528E5}"/>
              </a:ext>
            </a:extLst>
          </p:cNvPr>
          <p:cNvSpPr txBox="1">
            <a:spLocks/>
          </p:cNvSpPr>
          <p:nvPr/>
        </p:nvSpPr>
        <p:spPr>
          <a:xfrm>
            <a:off x="12958864" y="5709106"/>
            <a:ext cx="4791635" cy="3396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b="1" dirty="0">
                <a:latin typeface="Calibri" panose="020F0502020204030204" pitchFamily="34" charset="0"/>
                <a:ea typeface="맑은 고딕" panose="020B0503020000020004" pitchFamily="50" charset="-127"/>
              </a:rPr>
              <a:t>신재혁</a:t>
            </a:r>
            <a:r>
              <a:rPr lang="ko-KR" altLang="en-US" sz="400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Calibri" panose="020F0502020204030204" pitchFamily="34" charset="0"/>
                <a:ea typeface="맑은 고딕" panose="020B0503020000020004" pitchFamily="50" charset="-127"/>
              </a:rPr>
              <a:t>– Infra</a:t>
            </a:r>
          </a:p>
          <a:p>
            <a:pPr algn="r"/>
            <a:endParaRPr lang="en-US" altLang="ko-KR" sz="32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sz="3000" dirty="0">
                <a:latin typeface="Calibri" panose="020F0502020204030204" pitchFamily="34" charset="0"/>
                <a:ea typeface="맑은 고딕" panose="020B0503020000020004" pitchFamily="50" charset="-127"/>
              </a:rPr>
              <a:t>DB, Nginx </a:t>
            </a:r>
            <a:r>
              <a:rPr lang="ko-KR" altLang="en-US" sz="3000" dirty="0">
                <a:latin typeface="Calibri" panose="020F0502020204030204" pitchFamily="34" charset="0"/>
                <a:ea typeface="맑은 고딕" panose="020B0503020000020004" pitchFamily="50" charset="-127"/>
              </a:rPr>
              <a:t>서버 관리</a:t>
            </a:r>
            <a:endParaRPr lang="en-US" altLang="ko-KR" sz="30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sz="3000" dirty="0">
                <a:latin typeface="Calibri" panose="020F0502020204030204" pitchFamily="34" charset="0"/>
                <a:ea typeface="맑은 고딕" panose="020B0503020000020004" pitchFamily="50" charset="-127"/>
              </a:rPr>
              <a:t>Nginx-</a:t>
            </a:r>
            <a:r>
              <a:rPr lang="en-US" altLang="ko-KR" sz="3000" dirty="0" err="1">
                <a:latin typeface="Calibri" panose="020F0502020204030204" pitchFamily="34" charset="0"/>
                <a:ea typeface="맑은 고딕" panose="020B0503020000020004" pitchFamily="50" charset="-127"/>
              </a:rPr>
              <a:t>rtmp</a:t>
            </a:r>
            <a:endParaRPr lang="en-US" altLang="ko-KR" sz="30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sz="3000" dirty="0">
                <a:latin typeface="Calibri" panose="020F0502020204030204" pitchFamily="34" charset="0"/>
                <a:ea typeface="맑은 고딕" panose="020B0503020000020004" pitchFamily="50" charset="-127"/>
              </a:rPr>
              <a:t>MQTT Broker </a:t>
            </a:r>
            <a:r>
              <a:rPr lang="ko-KR" altLang="en-US" sz="3000" dirty="0">
                <a:latin typeface="Calibri" panose="020F0502020204030204" pitchFamily="34" charset="0"/>
                <a:ea typeface="맑은 고딕" panose="020B0503020000020004" pitchFamily="50" charset="-127"/>
              </a:rPr>
              <a:t>등</a:t>
            </a:r>
            <a:r>
              <a:rPr lang="en-US" altLang="ko-KR" sz="300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3000" dirty="0">
                <a:latin typeface="Calibri" panose="020F0502020204030204" pitchFamily="34" charset="0"/>
                <a:ea typeface="맑은 고딕" panose="020B0503020000020004" pitchFamily="50" charset="-127"/>
              </a:rPr>
              <a:t>연동</a:t>
            </a:r>
            <a:r>
              <a:rPr lang="en-US" altLang="ko-KR" sz="300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3000" dirty="0">
                <a:latin typeface="Calibri" panose="020F0502020204030204" pitchFamily="34" charset="0"/>
                <a:ea typeface="맑은 고딕" panose="020B0503020000020004" pitchFamily="50" charset="-127"/>
              </a:rPr>
              <a:t>협업</a:t>
            </a:r>
            <a:endParaRPr lang="en-US" altLang="ko-KR" sz="30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2ABAF79C-C5B5-48BB-36B7-58F663A5A0DD}"/>
              </a:ext>
            </a:extLst>
          </p:cNvPr>
          <p:cNvSpPr txBox="1">
            <a:spLocks/>
          </p:cNvSpPr>
          <p:nvPr/>
        </p:nvSpPr>
        <p:spPr>
          <a:xfrm>
            <a:off x="4191000" y="5844834"/>
            <a:ext cx="4408064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300" b="1" dirty="0">
                <a:latin typeface="Calibri" panose="020F0502020204030204" pitchFamily="34" charset="0"/>
                <a:ea typeface="맑은 고딕" panose="020B0503020000020004" pitchFamily="50" charset="-127"/>
              </a:rPr>
              <a:t>강정훈</a:t>
            </a:r>
            <a:r>
              <a:rPr lang="en-US" altLang="ko-KR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3500" dirty="0">
                <a:latin typeface="Calibri" panose="020F0502020204030204" pitchFamily="34" charset="0"/>
                <a:ea typeface="맑은 고딕" panose="020B0503020000020004" pitchFamily="50" charset="-127"/>
              </a:rPr>
              <a:t>- IOT </a:t>
            </a:r>
            <a:r>
              <a:rPr lang="ko-KR" altLang="en-US" sz="3500" dirty="0">
                <a:latin typeface="Calibri" panose="020F0502020204030204" pitchFamily="34" charset="0"/>
                <a:ea typeface="맑은 고딕" panose="020B0503020000020004" pitchFamily="50" charset="-127"/>
              </a:rPr>
              <a:t>연동</a:t>
            </a:r>
            <a:endParaRPr lang="en-US" altLang="ko-KR" sz="32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r"/>
            <a:endParaRPr lang="en-US" altLang="ko-KR" sz="32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dirty="0" err="1">
                <a:latin typeface="Calibri" panose="020F0502020204030204" pitchFamily="34" charset="0"/>
                <a:ea typeface="맑은 고딕" panose="020B0503020000020004" pitchFamily="50" charset="-127"/>
              </a:rPr>
              <a:t>라즈베리파이</a:t>
            </a:r>
            <a:r>
              <a:rPr lang="ko-KR" altLang="en-US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 제어 </a:t>
            </a:r>
            <a:endParaRPr lang="en-US" altLang="ko-KR" sz="28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MQTT </a:t>
            </a:r>
            <a:r>
              <a:rPr lang="ko-KR" altLang="en-US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연동</a:t>
            </a:r>
            <a:endParaRPr lang="en-US" altLang="ko-KR" sz="28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MQTT Broker </a:t>
            </a:r>
            <a:r>
              <a:rPr lang="ko-KR" altLang="en-US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구축</a:t>
            </a:r>
            <a:endParaRPr lang="en-US" altLang="ko-KR" sz="28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동영상</a:t>
            </a:r>
            <a:r>
              <a:rPr lang="en-US" altLang="ko-KR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 Upstreaming </a:t>
            </a:r>
            <a:r>
              <a:rPr lang="ko-KR" altLang="en-US" sz="2800" dirty="0">
                <a:latin typeface="Calibri" panose="020F0502020204030204" pitchFamily="34" charset="0"/>
                <a:ea typeface="맑은 고딕" panose="020B0503020000020004" pitchFamily="50" charset="-127"/>
              </a:rPr>
              <a:t>구현</a:t>
            </a:r>
            <a:endParaRPr lang="ko-KR" altLang="en-US" sz="28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53D279A-1E8B-C54E-E26D-049033236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86786"/>
              </p:ext>
            </p:extLst>
          </p:nvPr>
        </p:nvGraphicFramePr>
        <p:xfrm>
          <a:off x="2590800" y="1409700"/>
          <a:ext cx="14936878" cy="8904166"/>
        </p:xfrm>
        <a:graphic>
          <a:graphicData uri="http://schemas.openxmlformats.org/drawingml/2006/table">
            <a:tbl>
              <a:tblPr/>
              <a:tblGrid>
                <a:gridCol w="1880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0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6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5006">
                  <a:extLst>
                    <a:ext uri="{9D8B030D-6E8A-4147-A177-3AD203B41FA5}">
                      <a16:colId xmlns:a16="http://schemas.microsoft.com/office/drawing/2014/main" val="1947754163"/>
                    </a:ext>
                  </a:extLst>
                </a:gridCol>
                <a:gridCol w="1862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D B </a:t>
                      </a:r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서 버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altLang="ko-KR" sz="2800" b="1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192.188.7.10</a:t>
                      </a:r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User ID 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smartpalm</a:t>
                      </a:r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smartpalm</a:t>
                      </a:r>
                      <a:endParaRPr lang="ko-KR" altLang="en-US"/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 명 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User</a:t>
                      </a:r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작 성 일 자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2023.06.16</a:t>
                      </a:r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2023.06.16</a:t>
                      </a:r>
                      <a:endParaRPr lang="ko-KR" altLang="en-US" dirty="0"/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테이블타입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InnoDB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테이블공간명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  <a:endParaRPr lang="ko-KR" altLang="en-US" dirty="0"/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테이블설명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사용자와 관련된 테이블</a:t>
                      </a:r>
                    </a:p>
                  </a:txBody>
                  <a:tcPr marL="83127" marR="83127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526" marR="11526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526" marR="11526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526" marR="11526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526" marR="11526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526" marR="11526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526" marR="11526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526" marR="11526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526" marR="11526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526" marR="11526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번호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칼럼 명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속성명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타입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길이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null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초기값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KEY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 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user_id</a:t>
                      </a:r>
                      <a:endParaRPr lang="en-US" sz="2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유저 </a:t>
                      </a:r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int</a:t>
                      </a:r>
                      <a:endParaRPr lang="en-US" sz="2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email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이메일주소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varchar</a:t>
                      </a:r>
                      <a:endParaRPr lang="en-US" sz="2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User_name</a:t>
                      </a:r>
                      <a:endParaRPr lang="en-US" sz="2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유저명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varchar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password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비밀번호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varchar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45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is_active</a:t>
                      </a:r>
                      <a:endParaRPr lang="en-US" sz="2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활동여부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char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‘Y’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is_step</a:t>
                      </a:r>
                      <a:endParaRPr lang="en-US" sz="2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관리자여부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char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‘N’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617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date_joined</a:t>
                      </a:r>
                      <a:endParaRPr lang="en-US" sz="2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nick_name</a:t>
                      </a:r>
                      <a:endParaRPr lang="en-US" sz="2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별명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varchar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45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67317">
                <a:tc>
                  <a:txBody>
                    <a:bodyPr/>
                    <a:lstStyle/>
                    <a:p>
                      <a:pPr algn="r" fontAlgn="b"/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11526" marR="11526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324D7A-2D0C-AB47-5A21-031AE449A5C3}"/>
              </a:ext>
            </a:extLst>
          </p:cNvPr>
          <p:cNvGrpSpPr/>
          <p:nvPr/>
        </p:nvGrpSpPr>
        <p:grpSpPr>
          <a:xfrm>
            <a:off x="0" y="0"/>
            <a:ext cx="18447657" cy="2639790"/>
            <a:chOff x="0" y="0"/>
            <a:chExt cx="18447657" cy="2639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312449-F1F3-AFCB-C413-3F1837B91B37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6600" b="1" dirty="0">
                  <a:solidFill>
                    <a:schemeClr val="bg1"/>
                  </a:solidFill>
                </a:rPr>
                <a:t>테이블 정의서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6F5D7C-93FF-C9C0-9665-1C885DC03BBC}"/>
                </a:ext>
              </a:extLst>
            </p:cNvPr>
            <p:cNvSpPr txBox="1"/>
            <p:nvPr/>
          </p:nvSpPr>
          <p:spPr>
            <a:xfrm>
              <a:off x="178621" y="1193240"/>
              <a:ext cx="366861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accent5"/>
                  </a:solidFill>
                </a:rPr>
                <a:t>User</a:t>
              </a:r>
              <a:endParaRPr lang="ko-KR" alt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EAFA69F-7876-D0EF-6F7E-73DD24C68E3C}"/>
              </a:ext>
            </a:extLst>
          </p:cNvPr>
          <p:cNvGrpSpPr/>
          <p:nvPr/>
        </p:nvGrpSpPr>
        <p:grpSpPr>
          <a:xfrm>
            <a:off x="0" y="0"/>
            <a:ext cx="18447657" cy="2639790"/>
            <a:chOff x="0" y="0"/>
            <a:chExt cx="18447657" cy="2639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79F853-BF5F-C12C-DBF9-D5B4A8AF1C0C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6600" b="1" dirty="0">
                  <a:solidFill>
                    <a:schemeClr val="bg1"/>
                  </a:solidFill>
                </a:rPr>
                <a:t>테이블 정의서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349EB-66E5-3D4D-2EF1-BD034CC04154}"/>
                </a:ext>
              </a:extLst>
            </p:cNvPr>
            <p:cNvSpPr txBox="1"/>
            <p:nvPr/>
          </p:nvSpPr>
          <p:spPr>
            <a:xfrm>
              <a:off x="178621" y="1193240"/>
              <a:ext cx="366861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accent5"/>
                  </a:solidFill>
                </a:rPr>
                <a:t>Farm</a:t>
              </a:r>
              <a:endParaRPr lang="ko-KR" altLang="en-US" sz="1600" dirty="0"/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299A49-7E67-A87C-C037-F823F3337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718281"/>
              </p:ext>
            </p:extLst>
          </p:nvPr>
        </p:nvGraphicFramePr>
        <p:xfrm>
          <a:off x="2819400" y="1409701"/>
          <a:ext cx="15163799" cy="8502337"/>
        </p:xfrm>
        <a:graphic>
          <a:graphicData uri="http://schemas.openxmlformats.org/drawingml/2006/table">
            <a:tbl>
              <a:tblPr/>
              <a:tblGrid>
                <a:gridCol w="1848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8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0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8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31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310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76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D B </a:t>
                      </a:r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altLang="ko-KR" sz="2800" b="1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4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Farm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4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InnoDB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60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농장 개요 정보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08"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60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속성명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null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60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farm_id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농장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60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user_id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유저 </a:t>
                      </a:r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760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농장 위치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628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start_date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농장 시작 일자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974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auto_control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자동화여부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‘N’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8628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Use_yn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데이터 사용여부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‘Y’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6760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crop_id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작물</a:t>
                      </a:r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9B648DE-5A9D-CED9-B2EA-E68D13E19615}"/>
              </a:ext>
            </a:extLst>
          </p:cNvPr>
          <p:cNvGrpSpPr/>
          <p:nvPr/>
        </p:nvGrpSpPr>
        <p:grpSpPr>
          <a:xfrm>
            <a:off x="0" y="0"/>
            <a:ext cx="18447657" cy="2639790"/>
            <a:chOff x="0" y="0"/>
            <a:chExt cx="18447657" cy="2639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583F65-4F65-17D5-54E5-F81C5CEAFED0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6600" b="1" dirty="0">
                  <a:solidFill>
                    <a:schemeClr val="bg1"/>
                  </a:solidFill>
                </a:rPr>
                <a:t>테이블 정의서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CD8388-28E7-6556-448D-90389A720B8F}"/>
                </a:ext>
              </a:extLst>
            </p:cNvPr>
            <p:cNvSpPr txBox="1"/>
            <p:nvPr/>
          </p:nvSpPr>
          <p:spPr>
            <a:xfrm>
              <a:off x="178621" y="1193240"/>
              <a:ext cx="366861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accent5"/>
                  </a:solidFill>
                </a:rPr>
                <a:t>Crop</a:t>
              </a:r>
              <a:endParaRPr lang="ko-KR" altLang="en-US" sz="1600" dirty="0"/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0146EB-3C3D-685D-7FF3-A5079A441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960098"/>
              </p:ext>
            </p:extLst>
          </p:nvPr>
        </p:nvGraphicFramePr>
        <p:xfrm>
          <a:off x="3200400" y="1409700"/>
          <a:ext cx="14785981" cy="8711301"/>
        </p:xfrm>
        <a:graphic>
          <a:graphicData uri="http://schemas.openxmlformats.org/drawingml/2006/table">
            <a:tbl>
              <a:tblPr/>
              <a:tblGrid>
                <a:gridCol w="179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4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09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59493">
                  <a:extLst>
                    <a:ext uri="{9D8B030D-6E8A-4147-A177-3AD203B41FA5}">
                      <a16:colId xmlns:a16="http://schemas.microsoft.com/office/drawing/2014/main" val="3909883682"/>
                    </a:ext>
                  </a:extLst>
                </a:gridCol>
                <a:gridCol w="353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3454">
                  <a:extLst>
                    <a:ext uri="{9D8B030D-6E8A-4147-A177-3AD203B41FA5}">
                      <a16:colId xmlns:a16="http://schemas.microsoft.com/office/drawing/2014/main" val="3780699788"/>
                    </a:ext>
                  </a:extLst>
                </a:gridCol>
                <a:gridCol w="17769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6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D B 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altLang="ko-KR" sz="2800" b="1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0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CROP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0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InnoDB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80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농작물의 생육 환경 정보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809"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80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속성명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null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null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초기값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8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crop_id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작물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26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crop_name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작물명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577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crop_temperature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생육온도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4577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crop_humidity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생육습도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68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crop_nutrition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영양환경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4577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crop_description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생육상세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16809">
                <a:tc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6A3395-1200-D8CD-4E46-3D95F2967995}"/>
              </a:ext>
            </a:extLst>
          </p:cNvPr>
          <p:cNvGrpSpPr/>
          <p:nvPr/>
        </p:nvGrpSpPr>
        <p:grpSpPr>
          <a:xfrm>
            <a:off x="0" y="0"/>
            <a:ext cx="18447657" cy="2516679"/>
            <a:chOff x="0" y="0"/>
            <a:chExt cx="18447657" cy="25166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FA98A1-B4E9-A5AC-4A9D-40DEB48A64D1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6600" b="1" dirty="0">
                  <a:solidFill>
                    <a:schemeClr val="bg1"/>
                  </a:solidFill>
                </a:rPr>
                <a:t>테이블 정의서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77B5EA-94A3-A31E-F6ED-D6F2B4D3CC61}"/>
                </a:ext>
              </a:extLst>
            </p:cNvPr>
            <p:cNvSpPr txBox="1"/>
            <p:nvPr/>
          </p:nvSpPr>
          <p:spPr>
            <a:xfrm>
              <a:off x="178620" y="1193240"/>
              <a:ext cx="41647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5"/>
                  </a:solidFill>
                </a:rPr>
                <a:t>Disease</a:t>
              </a:r>
              <a:endParaRPr lang="ko-KR" altLang="en-US" sz="1400" dirty="0"/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190D9D-2BE0-047D-E54B-30F5B4600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17856"/>
              </p:ext>
            </p:extLst>
          </p:nvPr>
        </p:nvGraphicFramePr>
        <p:xfrm>
          <a:off x="3505200" y="1485900"/>
          <a:ext cx="14173200" cy="8397798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18953564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376020523"/>
                    </a:ext>
                  </a:extLst>
                </a:gridCol>
                <a:gridCol w="1157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6716">
                  <a:extLst>
                    <a:ext uri="{9D8B030D-6E8A-4147-A177-3AD203B41FA5}">
                      <a16:colId xmlns:a16="http://schemas.microsoft.com/office/drawing/2014/main" val="2966663372"/>
                    </a:ext>
                  </a:extLst>
                </a:gridCol>
                <a:gridCol w="410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6758">
                  <a:extLst>
                    <a:ext uri="{9D8B030D-6E8A-4147-A177-3AD203B41FA5}">
                      <a16:colId xmlns:a16="http://schemas.microsoft.com/office/drawing/2014/main" val="3542320460"/>
                    </a:ext>
                  </a:extLst>
                </a:gridCol>
                <a:gridCol w="1767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417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D B 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1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smartpalm</a:t>
                      </a:r>
                      <a:endParaRPr lang="ko-KR" altLang="en-US" dirty="0"/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71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disease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2023.06.16</a:t>
                      </a:r>
                      <a:endParaRPr lang="ko-KR" altLang="en-US"/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37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1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InnoDB</a:t>
                      </a:r>
                      <a:r>
                        <a:rPr lang="ko-KR" altLang="en-US" sz="2400" b="1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　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26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작물별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 병충해 및 상태 이미지 등 설명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712"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71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속성명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타입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null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null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7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crop_id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작물번호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17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disease_id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병충해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368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disease_nm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병충해 이름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17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disease_img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병충해 이미지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758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disease_symptom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병충해증상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758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disease_action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병충해 조치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41712">
                <a:tc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6A3395-1200-D8CD-4E46-3D95F2967995}"/>
              </a:ext>
            </a:extLst>
          </p:cNvPr>
          <p:cNvGrpSpPr/>
          <p:nvPr/>
        </p:nvGrpSpPr>
        <p:grpSpPr>
          <a:xfrm>
            <a:off x="0" y="0"/>
            <a:ext cx="18447657" cy="3747785"/>
            <a:chOff x="0" y="0"/>
            <a:chExt cx="18447657" cy="37477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FA98A1-B4E9-A5AC-4A9D-40DEB48A64D1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6600" b="1" dirty="0">
                  <a:solidFill>
                    <a:schemeClr val="bg1"/>
                  </a:solidFill>
                </a:rPr>
                <a:t>테이블 정의서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77B5EA-94A3-A31E-F6ED-D6F2B4D3CC61}"/>
                </a:ext>
              </a:extLst>
            </p:cNvPr>
            <p:cNvSpPr txBox="1"/>
            <p:nvPr/>
          </p:nvSpPr>
          <p:spPr>
            <a:xfrm>
              <a:off x="178620" y="1193240"/>
              <a:ext cx="416477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err="1">
                  <a:solidFill>
                    <a:schemeClr val="accent5"/>
                  </a:solidFill>
                </a:rPr>
                <a:t>Sensored</a:t>
              </a:r>
              <a:endParaRPr lang="en-US" altLang="ko-KR" sz="8000" b="1" dirty="0">
                <a:solidFill>
                  <a:schemeClr val="accent5"/>
                </a:solidFill>
              </a:endParaRPr>
            </a:p>
            <a:p>
              <a:r>
                <a:rPr lang="en-US" altLang="ko-KR" sz="8000" b="1" dirty="0">
                  <a:solidFill>
                    <a:schemeClr val="accent5"/>
                  </a:solidFill>
                </a:rPr>
                <a:t>Data</a:t>
              </a:r>
              <a:endParaRPr lang="ko-KR" altLang="en-US" sz="1400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215FED-94E3-B1EA-52A7-B67857353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648307"/>
              </p:ext>
            </p:extLst>
          </p:nvPr>
        </p:nvGraphicFramePr>
        <p:xfrm>
          <a:off x="4354284" y="1485900"/>
          <a:ext cx="13247914" cy="8379441"/>
        </p:xfrm>
        <a:graphic>
          <a:graphicData uri="http://schemas.openxmlformats.org/drawingml/2006/table">
            <a:tbl>
              <a:tblPr/>
              <a:tblGrid>
                <a:gridCol w="174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4086">
                  <a:extLst>
                    <a:ext uri="{9D8B030D-6E8A-4147-A177-3AD203B41FA5}">
                      <a16:colId xmlns:a16="http://schemas.microsoft.com/office/drawing/2014/main" val="1730863196"/>
                    </a:ext>
                  </a:extLst>
                </a:gridCol>
                <a:gridCol w="256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5942">
                  <a:extLst>
                    <a:ext uri="{9D8B030D-6E8A-4147-A177-3AD203B41FA5}">
                      <a16:colId xmlns:a16="http://schemas.microsoft.com/office/drawing/2014/main" val="1905402301"/>
                    </a:ext>
                  </a:extLst>
                </a:gridCol>
                <a:gridCol w="1652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D B 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1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smartpalm</a:t>
                      </a:r>
                      <a:endParaRPr lang="ko-KR" altLang="en-US"/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sensored_data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2023.06.16</a:t>
                      </a:r>
                      <a:endParaRPr lang="ko-KR" altLang="en-US"/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InnoDB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  <a:endParaRPr lang="ko-KR" altLang="en-US" dirty="0"/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센서로</a:t>
                      </a: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 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읽어 들인 농장 환경 데이터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속성명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null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null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user_id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유저 </a:t>
                      </a: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farm_id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농장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sensor_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수집일자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sensor_cnt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수집차수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co2_density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이산화탄소량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light_amount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조도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temperature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온도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humidity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습도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nutrition_amt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양액량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status_img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상태이미지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616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predicted_status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상태예측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64504">
                <a:tc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32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6A3395-1200-D8CD-4E46-3D95F2967995}"/>
              </a:ext>
            </a:extLst>
          </p:cNvPr>
          <p:cNvGrpSpPr/>
          <p:nvPr/>
        </p:nvGrpSpPr>
        <p:grpSpPr>
          <a:xfrm>
            <a:off x="0" y="0"/>
            <a:ext cx="18447657" cy="2516679"/>
            <a:chOff x="0" y="0"/>
            <a:chExt cx="18447657" cy="25166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FA98A1-B4E9-A5AC-4A9D-40DEB48A64D1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6600" b="1" dirty="0">
                  <a:solidFill>
                    <a:schemeClr val="bg1"/>
                  </a:solidFill>
                </a:rPr>
                <a:t>테이블 정의서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77B5EA-94A3-A31E-F6ED-D6F2B4D3CC61}"/>
                </a:ext>
              </a:extLst>
            </p:cNvPr>
            <p:cNvSpPr txBox="1"/>
            <p:nvPr/>
          </p:nvSpPr>
          <p:spPr>
            <a:xfrm>
              <a:off x="178620" y="1193240"/>
              <a:ext cx="41647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5"/>
                  </a:solidFill>
                </a:rPr>
                <a:t>Cure</a:t>
              </a:r>
              <a:endParaRPr lang="ko-KR" altLang="en-US" sz="1400" dirty="0"/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D19ACA-D5B5-DA70-E82C-93839476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36116"/>
              </p:ext>
            </p:extLst>
          </p:nvPr>
        </p:nvGraphicFramePr>
        <p:xfrm>
          <a:off x="3124200" y="1562100"/>
          <a:ext cx="14554202" cy="8296589"/>
        </p:xfrm>
        <a:graphic>
          <a:graphicData uri="http://schemas.openxmlformats.org/drawingml/2006/table">
            <a:tbl>
              <a:tblPr/>
              <a:tblGrid>
                <a:gridCol w="183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22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14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149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4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D B 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1" i="0" u="none" strike="noStrike">
                          <a:solidFill>
                            <a:schemeClr val="tx1"/>
                          </a:solidFill>
                          <a:latin typeface="바탕체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latin typeface="바탕체"/>
                        </a:rPr>
                        <a:t>CURE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latin typeface="바탕체"/>
                        </a:rPr>
                        <a:t>InnoDB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latin typeface="바탕체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농작물 </a:t>
                      </a:r>
                      <a:r>
                        <a:rPr lang="ko-KR" altLang="en-US" sz="2400" b="0" i="0" u="none" strike="noStrike" dirty="0" err="1">
                          <a:solidFill>
                            <a:srgbClr val="000000"/>
                          </a:solidFill>
                          <a:latin typeface="바탕체"/>
                        </a:rPr>
                        <a:t>상태별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바탕체"/>
                        </a:rPr>
                        <a:t> 조치 정보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속성명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null</a:t>
                      </a: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여부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바탕체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crop_id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작물번호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disease_id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병충해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49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병충해 관리방법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syptom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증상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74055">
                <a:tc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60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8"/>
          <p:cNvGrpSpPr/>
          <p:nvPr/>
        </p:nvGrpSpPr>
        <p:grpSpPr>
          <a:xfrm>
            <a:off x="534740" y="1747258"/>
            <a:ext cx="16839556" cy="8224078"/>
            <a:chOff x="661000" y="1710710"/>
            <a:chExt cx="16728235" cy="8260595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439733" y="6294836"/>
              <a:ext cx="2918784" cy="10374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1000" y="9544729"/>
              <a:ext cx="1801510" cy="4265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72402" y="1735026"/>
              <a:ext cx="4664421" cy="77492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482055" y="1735026"/>
              <a:ext cx="4993013" cy="774927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724814" y="1710710"/>
              <a:ext cx="4664421" cy="774927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61755" y="3457507"/>
              <a:ext cx="3085714" cy="114414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48905" y="4962649"/>
              <a:ext cx="2610235" cy="197217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46126" y="4803678"/>
              <a:ext cx="880180" cy="67835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654160" y="4803678"/>
              <a:ext cx="880180" cy="67835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902090" y="4050495"/>
              <a:ext cx="2355435" cy="1824308"/>
            </a:xfrm>
            <a:prstGeom prst="rect">
              <a:avLst/>
            </a:prstGeom>
          </p:spPr>
        </p:pic>
      </p:grpSp>
      <p:sp>
        <p:nvSpPr>
          <p:cNvPr id="1010" name="TextBox 1009"/>
          <p:cNvSpPr txBox="1"/>
          <p:nvPr/>
        </p:nvSpPr>
        <p:spPr>
          <a:xfrm>
            <a:off x="1676399" y="2316480"/>
            <a:ext cx="2971801" cy="62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/>
              <a:t>데이터 수집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7408381" y="2260970"/>
            <a:ext cx="3225208" cy="62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/>
              <a:t>데이터 </a:t>
            </a:r>
            <a:r>
              <a:rPr lang="ko-KR" altLang="en-US" sz="3500" b="1" dirty="0" err="1"/>
              <a:t>전처리</a:t>
            </a:r>
            <a:endParaRPr lang="ko-KR" altLang="en-US" sz="3500" b="1" dirty="0"/>
          </a:p>
        </p:txBody>
      </p:sp>
      <p:sp>
        <p:nvSpPr>
          <p:cNvPr id="1012" name="TextBox 1011"/>
          <p:cNvSpPr txBox="1"/>
          <p:nvPr/>
        </p:nvSpPr>
        <p:spPr>
          <a:xfrm>
            <a:off x="6553200" y="3529965"/>
            <a:ext cx="47244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500" b="1" dirty="0"/>
              <a:t>15</a:t>
            </a:r>
            <a:r>
              <a:rPr lang="ko-KR" altLang="en-US" sz="3500" b="1" dirty="0"/>
              <a:t>만개 가량의 </a:t>
            </a:r>
            <a:endParaRPr lang="en-US" altLang="ko-KR" sz="3500" b="1" dirty="0"/>
          </a:p>
          <a:p>
            <a:pPr algn="ctr">
              <a:defRPr/>
            </a:pPr>
            <a:r>
              <a:rPr lang="en-US" altLang="ko-KR" sz="3500" b="1" dirty="0"/>
              <a:t>RAW </a:t>
            </a:r>
            <a:r>
              <a:rPr lang="ko-KR" altLang="en-US" sz="3500" b="1" dirty="0"/>
              <a:t>데이터 </a:t>
            </a:r>
            <a:r>
              <a:rPr lang="en-US" altLang="ko-KR" sz="3500" b="1" dirty="0"/>
              <a:t>256X256 </a:t>
            </a:r>
          </a:p>
          <a:p>
            <a:pPr algn="ctr">
              <a:defRPr/>
            </a:pPr>
            <a:r>
              <a:rPr lang="ko-KR" altLang="en-US" sz="3500" b="1" dirty="0"/>
              <a:t>형태로 맞춤</a:t>
            </a:r>
          </a:p>
        </p:txBody>
      </p:sp>
      <p:sp>
        <p:nvSpPr>
          <p:cNvPr id="1013" name="TextBox 1012"/>
          <p:cNvSpPr txBox="1"/>
          <p:nvPr/>
        </p:nvSpPr>
        <p:spPr>
          <a:xfrm>
            <a:off x="6553200" y="5440680"/>
            <a:ext cx="4648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0~255 </a:t>
            </a:r>
            <a:r>
              <a:rPr kumimoji="0" lang="ko-KR" altLang="en-US" sz="3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까지의</a:t>
            </a:r>
            <a:endParaRPr kumimoji="0" lang="en-US" altLang="ko-KR" sz="3500" b="1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kumimoji="0" lang="en-US" altLang="ko-KR" sz="3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RGB</a:t>
            </a:r>
            <a:r>
              <a:rPr kumimoji="0" lang="ko-KR" altLang="en-US" sz="3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값을 </a:t>
            </a:r>
            <a:endParaRPr kumimoji="0" lang="en-US" altLang="ko-KR" sz="3500" b="1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0~1</a:t>
            </a:r>
            <a:r>
              <a:rPr kumimoji="0" lang="ko-KR" altLang="en-US" sz="3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로 </a:t>
            </a:r>
            <a:r>
              <a:rPr kumimoji="0" lang="en-US" altLang="ko-KR" sz="3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Normalize</a:t>
            </a:r>
          </a:p>
        </p:txBody>
      </p:sp>
      <p:sp>
        <p:nvSpPr>
          <p:cNvPr id="1014" name="TextBox 1013"/>
          <p:cNvSpPr txBox="1"/>
          <p:nvPr/>
        </p:nvSpPr>
        <p:spPr>
          <a:xfrm>
            <a:off x="14083376" y="2300696"/>
            <a:ext cx="2209800" cy="62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/>
              <a:t>모델 학습</a:t>
            </a:r>
          </a:p>
        </p:txBody>
      </p:sp>
      <p:sp>
        <p:nvSpPr>
          <p:cNvPr id="1015" name="TextBox 1014"/>
          <p:cNvSpPr txBox="1"/>
          <p:nvPr/>
        </p:nvSpPr>
        <p:spPr>
          <a:xfrm>
            <a:off x="13716000" y="3290751"/>
            <a:ext cx="3048000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/>
              <a:t>CNN</a:t>
            </a:r>
            <a:r>
              <a:rPr lang="ko-KR" altLang="en-US" sz="3500" b="1"/>
              <a:t> 모델 사용</a:t>
            </a:r>
          </a:p>
        </p:txBody>
      </p:sp>
      <p:sp>
        <p:nvSpPr>
          <p:cNvPr id="1016" name="TextBox 1015"/>
          <p:cNvSpPr txBox="1"/>
          <p:nvPr/>
        </p:nvSpPr>
        <p:spPr>
          <a:xfrm>
            <a:off x="12954000" y="6210300"/>
            <a:ext cx="3962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/>
              <a:t>다양한 병충해 사진으로 분류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26712-9646-6299-2410-EDE1811DA7B6}"/>
              </a:ext>
            </a:extLst>
          </p:cNvPr>
          <p:cNvSpPr txBox="1"/>
          <p:nvPr/>
        </p:nvSpPr>
        <p:spPr>
          <a:xfrm>
            <a:off x="0" y="0"/>
            <a:ext cx="18447657" cy="110799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모델 학습 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0728419" y="1382790"/>
            <a:ext cx="6400800" cy="4570501"/>
            <a:chOff x="10380900" y="1965192"/>
            <a:chExt cx="5901742" cy="3960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380900" y="1965192"/>
              <a:ext cx="5901742" cy="39609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238342" y="5408731"/>
            <a:ext cx="8110053" cy="4419600"/>
            <a:chOff x="9629975" y="5506620"/>
            <a:chExt cx="7119453" cy="3042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629975" y="5506620"/>
              <a:ext cx="7119453" cy="3042040"/>
            </a:xfrm>
            <a:prstGeom prst="rect">
              <a:avLst/>
            </a:prstGeom>
          </p:spPr>
        </p:pic>
      </p:grpSp>
      <p:sp>
        <p:nvSpPr>
          <p:cNvPr id="1005" name="TextBox 1004"/>
          <p:cNvSpPr txBox="1"/>
          <p:nvPr/>
        </p:nvSpPr>
        <p:spPr>
          <a:xfrm>
            <a:off x="1981200" y="5137308"/>
            <a:ext cx="5181600" cy="471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latin typeface="맑은 고딕"/>
              </a:rPr>
              <a:t>데이터 포맷</a:t>
            </a:r>
            <a:r>
              <a:rPr lang="en-US" altLang="ko-KR" sz="2500" b="1">
                <a:latin typeface="맑은 고딕"/>
              </a:rPr>
              <a:t>: JSON, JPG</a:t>
            </a:r>
            <a:endParaRPr lang="en-US" altLang="ko-KR" sz="2500" b="1">
              <a:latin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18447656" cy="110799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600" b="1">
                <a:solidFill>
                  <a:schemeClr val="bg1"/>
                </a:solidFill>
              </a:rPr>
              <a:t>데이터 수집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2324100" y="1851660"/>
            <a:ext cx="4495800" cy="8534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500" b="1">
                <a:latin typeface="맑은 고딕"/>
              </a:rPr>
              <a:t>Ai-Hub</a:t>
            </a:r>
            <a:r>
              <a:rPr lang="ko-KR" altLang="en-US" sz="2500" b="1">
                <a:latin typeface="맑은 고딕"/>
              </a:rPr>
              <a:t>의 스마트팜 참외 데이터셋 사용</a:t>
            </a:r>
            <a:endParaRPr lang="ko-KR" altLang="en-US" sz="2500" b="1">
              <a:latin typeface="맑은 고딕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1638300" y="3758565"/>
            <a:ext cx="5867400" cy="4705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Times New Roman"/>
              </a:rPr>
              <a:t>데이터 구성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Times New Roman"/>
              </a:rPr>
              <a:t> 센서데이터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Times New Roman"/>
              </a:rPr>
              <a:t> 사진 데이터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0" y="8039100"/>
            <a:ext cx="9144000" cy="472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Times New Roman"/>
              </a:rPr>
              <a:t>습도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Times New Roman"/>
              </a:rPr>
              <a:t> 조도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Times New Roman"/>
              </a:rPr>
              <a:t> 온도 등 센서 데이터와 사진 데이터로 구성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2667000" y="6589157"/>
            <a:ext cx="3810000" cy="472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Times New Roman"/>
              </a:rPr>
              <a:t>데이터 량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15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Times New Roman"/>
              </a:rPr>
              <a:t>만개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332398" y="4098530"/>
            <a:ext cx="6171429" cy="5265000"/>
            <a:chOff x="1332398" y="4098530"/>
            <a:chExt cx="6171429" cy="5265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32398" y="4098530"/>
              <a:ext cx="6171429" cy="5265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090619" y="4663146"/>
            <a:ext cx="4135768" cy="4135768"/>
            <a:chOff x="11090619" y="4663146"/>
            <a:chExt cx="4135768" cy="4135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090619" y="4663146"/>
              <a:ext cx="4135768" cy="4135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826119" y="4098530"/>
            <a:ext cx="4633476" cy="4633476"/>
            <a:chOff x="6826119" y="4098530"/>
            <a:chExt cx="4633476" cy="4633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6826119" y="4098530"/>
              <a:ext cx="4633476" cy="463347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0" y="0"/>
            <a:ext cx="18447656" cy="109347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600" b="1">
                <a:solidFill>
                  <a:schemeClr val="bg1"/>
                </a:solidFill>
              </a:rPr>
              <a:t>데이터 전처리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sp>
        <p:nvSpPr>
          <p:cNvPr id="1004" name=""/>
          <p:cNvSpPr txBox="1"/>
          <p:nvPr/>
        </p:nvSpPr>
        <p:spPr>
          <a:xfrm>
            <a:off x="1600199" y="1699260"/>
            <a:ext cx="13792199" cy="4724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 b="1">
                <a:latin typeface="맑은 고딕"/>
              </a:rPr>
              <a:t>raw </a:t>
            </a:r>
            <a:r>
              <a:rPr lang="ko-KR" altLang="en-US" sz="2500" b="1">
                <a:latin typeface="맑은 고딕"/>
              </a:rPr>
              <a:t>데이터는 형태가 일정하지 않아 다운샘플링 실시</a:t>
            </a:r>
            <a:endParaRPr lang="ko-KR" altLang="en-US" sz="2500" b="1">
              <a:latin typeface="맑은 고딕"/>
            </a:endParaRPr>
          </a:p>
        </p:txBody>
      </p:sp>
      <p:sp>
        <p:nvSpPr>
          <p:cNvPr id="1005" name=""/>
          <p:cNvSpPr txBox="1"/>
          <p:nvPr/>
        </p:nvSpPr>
        <p:spPr>
          <a:xfrm>
            <a:off x="1647700" y="2545080"/>
            <a:ext cx="8639300" cy="8534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>
                <a:latin typeface="맑은 고딕"/>
              </a:rPr>
              <a:t>해상도가 너무 커지면 학습하는데 시간이 많이 걸리기 때문에 </a:t>
            </a:r>
            <a:r>
              <a:rPr lang="en-US" altLang="ko-KR" sz="2500" b="1">
                <a:latin typeface="맑은 고딕"/>
              </a:rPr>
              <a:t>256x256</a:t>
            </a:r>
            <a:r>
              <a:rPr lang="ko-KR" altLang="en-US" sz="2500" b="1">
                <a:latin typeface="맑은 고딕"/>
              </a:rPr>
              <a:t> 사이즈로 고정</a:t>
            </a:r>
            <a:endParaRPr lang="ko-KR" altLang="en-US" sz="25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447800" y="1638300"/>
            <a:ext cx="9790487" cy="4069171"/>
            <a:chOff x="8419037" y="2031515"/>
            <a:chExt cx="9790487" cy="40691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419037" y="2031515"/>
              <a:ext cx="9790487" cy="40691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96171" y="5829300"/>
            <a:ext cx="6171429" cy="3758961"/>
            <a:chOff x="1656207" y="2031515"/>
            <a:chExt cx="6171429" cy="3758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56207" y="2031515"/>
              <a:ext cx="6171429" cy="3758961"/>
            </a:xfrm>
            <a:prstGeom prst="rect">
              <a:avLst/>
            </a:prstGeom>
          </p:spPr>
        </p:pic>
      </p:grpSp>
      <p:sp>
        <p:nvSpPr>
          <p:cNvPr id="1004" name="TextBox 1003"/>
          <p:cNvSpPr txBox="1"/>
          <p:nvPr/>
        </p:nvSpPr>
        <p:spPr>
          <a:xfrm>
            <a:off x="7772400" y="5981700"/>
            <a:ext cx="3276600" cy="1179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맑은 고딕"/>
              </a:rPr>
              <a:t>정확도 기준</a:t>
            </a:r>
            <a:r>
              <a:rPr lang="en-US" altLang="ko-KR" b="1">
                <a:latin typeface="맑은 고딕"/>
              </a:rPr>
              <a:t>,</a:t>
            </a:r>
            <a:r>
              <a:rPr lang="ko-KR" altLang="en-US" b="1">
                <a:latin typeface="맑은 고딕"/>
              </a:rPr>
              <a:t> 학습된 </a:t>
            </a:r>
            <a:r>
              <a:rPr lang="en-US" altLang="ko-KR" b="1">
                <a:latin typeface="맑은 고딕"/>
              </a:rPr>
              <a:t>CNN</a:t>
            </a:r>
            <a:r>
              <a:rPr lang="ko-KR" altLang="en-US" b="1">
                <a:latin typeface="맑은 고딕"/>
              </a:rPr>
              <a:t>모델이 다른 전이학습 모델에 비해 우수한 성능을 나타냄</a:t>
            </a:r>
            <a:r>
              <a:rPr lang="en-US" altLang="ko-KR" b="1">
                <a:latin typeface="맑은 고딕"/>
              </a:rPr>
              <a:t>.</a:t>
            </a:r>
            <a:endParaRPr lang="en-US" altLang="ko-KR" b="1">
              <a:latin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8447656" cy="109347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600" b="1">
                <a:solidFill>
                  <a:schemeClr val="bg1"/>
                </a:solidFill>
              </a:rPr>
              <a:t>모델 학습</a:t>
            </a:r>
            <a:endParaRPr lang="ko-KR" altLang="en-US" sz="6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/>
          <p:cNvSpPr/>
          <p:nvPr/>
        </p:nvSpPr>
        <p:spPr>
          <a:xfrm>
            <a:off x="11125198" y="2384123"/>
            <a:ext cx="6477001" cy="6705600"/>
          </a:xfrm>
          <a:prstGeom prst="roundRect">
            <a:avLst>
              <a:gd name="adj" fmla="val 473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 rot="0">
            <a:off x="11487380" y="2769274"/>
            <a:ext cx="5809249" cy="5955625"/>
            <a:chOff x="11126717" y="2705280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126717" y="2705280"/>
              <a:ext cx="6171429" cy="6171429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0" y="0"/>
            <a:ext cx="18447656" cy="110799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solidFill>
                  <a:schemeClr val="bg1"/>
                </a:solidFill>
              </a:rPr>
              <a:t>sMartpaLm </a:t>
            </a:r>
            <a:r>
              <a:rPr lang="ko-KR" altLang="en-US" sz="6600" b="1">
                <a:solidFill>
                  <a:schemeClr val="bg1"/>
                </a:solidFill>
                <a:latin typeface="맑은 고딕"/>
                <a:ea typeface="맑은 고딕"/>
              </a:rPr>
              <a:t>이란</a:t>
            </a:r>
            <a:r>
              <a:rPr lang="en-US" altLang="ko-KR" sz="6600" b="1">
                <a:solidFill>
                  <a:schemeClr val="bg1"/>
                </a:solidFill>
                <a:latin typeface="맑은 고딕"/>
                <a:ea typeface="맑은 고딕"/>
              </a:rPr>
              <a:t>?</a:t>
            </a:r>
            <a:endParaRPr lang="ko-KR" altLang="en-US" sz="66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" y="1708421"/>
            <a:ext cx="97140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200000"/>
              </a:lnSpc>
              <a:defRPr/>
            </a:pPr>
            <a:r>
              <a:rPr lang="ko-KR" altLang="en-US" sz="4400" b="0" i="0" u="none" strike="noStrike" baseline="0">
                <a:latin typeface="Calibri Light"/>
                <a:ea typeface="맑은 고딕"/>
              </a:rPr>
              <a:t>내</a:t>
            </a:r>
            <a:r>
              <a:rPr lang="ko-KR" altLang="en-US" sz="4800" b="0" i="0" u="none" strike="noStrike" baseline="0">
                <a:latin typeface="Calibri Light"/>
                <a:ea typeface="맑은 고딕"/>
              </a:rPr>
              <a:t> </a:t>
            </a:r>
            <a:r>
              <a:rPr lang="ko-KR" altLang="en-US" sz="4800" b="1" i="0" u="none" strike="noStrike" baseline="0">
                <a:latin typeface="Calibri Light"/>
                <a:ea typeface="맑은 고딕"/>
              </a:rPr>
              <a:t>손바닥</a:t>
            </a:r>
            <a:r>
              <a:rPr lang="en-US" altLang="ko-KR" sz="4800" b="1" i="0" u="none" strike="noStrike" baseline="0">
                <a:latin typeface="Calibri Light"/>
                <a:ea typeface="맑은 고딕"/>
              </a:rPr>
              <a:t>(Palm)</a:t>
            </a:r>
            <a:r>
              <a:rPr lang="ko-KR" altLang="en-US" sz="4400" b="1" i="0" u="none" strike="noStrike" baseline="0">
                <a:latin typeface="Calibri Light"/>
                <a:ea typeface="맑은 고딕"/>
              </a:rPr>
              <a:t> </a:t>
            </a:r>
            <a:r>
              <a:rPr lang="ko-KR" altLang="en-US" sz="4400" b="0" i="0" u="none" strike="noStrike" baseline="0">
                <a:latin typeface="Calibri Light"/>
                <a:ea typeface="맑은 고딕"/>
              </a:rPr>
              <a:t>안의 </a:t>
            </a:r>
            <a:endParaRPr lang="ko-KR" altLang="en-US" sz="4400" b="0" i="0" u="none" strike="noStrike" baseline="0">
              <a:latin typeface="Calibri Light"/>
              <a:ea typeface="맑은 고딕"/>
            </a:endParaRPr>
          </a:p>
          <a:p>
            <a:pPr marR="0" lvl="0" algn="r" rtl="0">
              <a:defRPr/>
            </a:pPr>
            <a:r>
              <a:rPr lang="ko-KR" altLang="en-US" sz="4400" b="0" i="0" u="none" strike="noStrike" baseline="0">
                <a:latin typeface="Calibri Light"/>
                <a:ea typeface="맑은 고딕"/>
              </a:rPr>
              <a:t>작은</a:t>
            </a:r>
            <a:r>
              <a:rPr lang="ko-KR" altLang="en-US" sz="4800" b="0" i="0" u="none" strike="noStrike" baseline="0">
                <a:latin typeface="Calibri Light"/>
                <a:ea typeface="맑은 고딕"/>
              </a:rPr>
              <a:t> </a:t>
            </a:r>
            <a:r>
              <a:rPr lang="ko-KR" altLang="en-US" sz="4800" b="1" i="0" u="none" strike="noStrike" baseline="0">
                <a:latin typeface="Calibri Light"/>
                <a:ea typeface="맑은 고딕"/>
              </a:rPr>
              <a:t>스마트 농장</a:t>
            </a:r>
            <a:r>
              <a:rPr lang="en-US" altLang="ko-KR" sz="4400" b="1" i="0" u="none" strike="noStrike" baseline="0">
                <a:latin typeface="Calibri Light"/>
                <a:ea typeface="맑은 고딕"/>
              </a:rPr>
              <a:t>(Smart Farm)</a:t>
            </a:r>
            <a:endParaRPr lang="en-US" altLang="ko-KR" sz="4800" b="1" i="0" u="none" strike="noStrike" baseline="0">
              <a:latin typeface="Calibri Light"/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004" y="6966859"/>
            <a:ext cx="9702242" cy="2402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50000"/>
              </a:lnSpc>
              <a:defRPr/>
            </a:pPr>
            <a:r>
              <a:rPr lang="ko-KR" altLang="en-US" sz="3200" b="0" i="0" u="none" strike="noStrike" baseline="0">
                <a:latin typeface="Calibri Light"/>
                <a:ea typeface="맑은 고딕"/>
              </a:rPr>
              <a:t>별도의 관리 없이</a:t>
            </a:r>
            <a:endParaRPr lang="ko-KR" altLang="en-US" sz="3200" b="0" i="0" u="none" strike="noStrike" baseline="0">
              <a:latin typeface="Calibri Light"/>
              <a:ea typeface="맑은 고딕"/>
            </a:endParaRPr>
          </a:p>
          <a:p>
            <a:pPr marR="0" lvl="0" algn="ctr" rtl="0">
              <a:lnSpc>
                <a:spcPct val="150000"/>
              </a:lnSpc>
              <a:defRPr/>
            </a:pPr>
            <a:r>
              <a:rPr lang="ko-KR" altLang="en-US" sz="3600" b="1">
                <a:latin typeface="Calibri Light"/>
                <a:ea typeface="맑은 고딕"/>
              </a:rPr>
              <a:t>머신 러닝</a:t>
            </a:r>
            <a:r>
              <a:rPr lang="en-US" altLang="ko-KR" sz="3200">
                <a:latin typeface="Calibri Light"/>
                <a:ea typeface="맑은 고딕"/>
              </a:rPr>
              <a:t>(Machine Learning)</a:t>
            </a:r>
            <a:r>
              <a:rPr lang="ko-KR" altLang="en-US" sz="3200">
                <a:latin typeface="Calibri Light"/>
                <a:ea typeface="맑은 고딕"/>
              </a:rPr>
              <a:t>을 통해</a:t>
            </a:r>
            <a:r>
              <a:rPr lang="en-US" altLang="ko-KR" sz="3200">
                <a:latin typeface="Calibri Light"/>
                <a:ea typeface="맑은 고딕"/>
              </a:rPr>
              <a:t> </a:t>
            </a:r>
            <a:r>
              <a:rPr lang="ko-KR" altLang="en-US" sz="3200">
                <a:latin typeface="Calibri Light"/>
                <a:ea typeface="맑은 고딕"/>
              </a:rPr>
              <a:t>컨</a:t>
            </a:r>
            <a:r>
              <a:rPr lang="ko-KR" altLang="en-US" sz="3200" b="0" i="0" u="none" strike="noStrike" baseline="0">
                <a:latin typeface="Calibri Light"/>
                <a:ea typeface="맑은 고딕"/>
              </a:rPr>
              <a:t>트롤 하는</a:t>
            </a:r>
            <a:endParaRPr lang="ko-KR" altLang="en-US" sz="3200" b="0" i="0" u="none" strike="noStrike" baseline="0">
              <a:latin typeface="Calibri Light"/>
              <a:ea typeface="맑은 고딕"/>
            </a:endParaRPr>
          </a:p>
          <a:p>
            <a:pPr marR="0" lvl="0" algn="ctr" rtl="0">
              <a:lnSpc>
                <a:spcPct val="150000"/>
              </a:lnSpc>
              <a:defRPr/>
            </a:pPr>
            <a:r>
              <a:rPr lang="ko-KR" altLang="en-US" sz="3600" i="0" u="none" strike="noStrike" baseline="0">
                <a:latin typeface="Calibri Light"/>
                <a:ea typeface="맑은 고딕"/>
              </a:rPr>
              <a:t>농장</a:t>
            </a:r>
            <a:r>
              <a:rPr lang="ko-KR" altLang="en-US" sz="3600" b="1" i="0" u="none" strike="noStrike" baseline="0">
                <a:latin typeface="Calibri Light"/>
                <a:ea typeface="맑은 고딕"/>
              </a:rPr>
              <a:t> </a:t>
            </a:r>
            <a:r>
              <a:rPr lang="ko-KR" altLang="en-US" sz="3600" b="0" i="0" u="none" strike="noStrike" baseline="0">
                <a:latin typeface="Calibri Light"/>
                <a:ea typeface="맑은 고딕"/>
              </a:rPr>
              <a:t>어플리케이션</a:t>
            </a:r>
            <a:r>
              <a:rPr lang="ko-KR" altLang="en-US" sz="3600" b="1" i="0" u="none" strike="noStrike" baseline="0">
                <a:latin typeface="Calibri Light"/>
                <a:ea typeface="맑은 고딕"/>
              </a:rPr>
              <a:t> </a:t>
            </a:r>
            <a:r>
              <a:rPr lang="ko-KR" altLang="en-US" sz="3600" i="0" u="none" strike="noStrike" baseline="0">
                <a:latin typeface="Calibri Light"/>
                <a:ea typeface="맑은 고딕"/>
              </a:rPr>
              <a:t>프로젝트</a:t>
            </a:r>
            <a:endParaRPr lang="en-US" altLang="ko-KR" sz="3200" i="0" u="none" strike="noStrike" baseline="0">
              <a:latin typeface="Times New Roman"/>
              <a:ea typeface="맑은 고딕"/>
            </a:endParaRPr>
          </a:p>
        </p:txBody>
      </p:sp>
      <p:grpSp>
        <p:nvGrpSpPr>
          <p:cNvPr id="1003" name="그룹 1"/>
          <p:cNvGrpSpPr/>
          <p:nvPr/>
        </p:nvGrpSpPr>
        <p:grpSpPr>
          <a:xfrm rot="0">
            <a:off x="-3239120" y="4229100"/>
            <a:ext cx="17640920" cy="2846070"/>
            <a:chOff x="-2010880" y="3502735"/>
            <a:chExt cx="14608666" cy="2846070"/>
          </a:xfrm>
        </p:grpSpPr>
        <p:sp>
          <p:nvSpPr>
            <p:cNvPr id="1004" name="TextBox 2"/>
            <p:cNvSpPr txBox="1"/>
            <p:nvPr/>
          </p:nvSpPr>
          <p:spPr>
            <a:xfrm>
              <a:off x="513207" y="3700854"/>
              <a:ext cx="9780838" cy="2647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800" b="1" i="0" u="none" strike="noStrike" kern="1200" cap="none" spc="0" normalizeH="0" baseline="0" mc:Ignorable="hp" hp:hslEmbossed="0">
                  <a:solidFill>
                    <a:srgbClr val="fff7cc"/>
                  </a:solidFill>
                  <a:latin typeface="KCC도담도담체"/>
                  <a:ea typeface="KCC도담도담체"/>
                </a:rPr>
                <a:t>sMartpaLm</a:t>
              </a:r>
              <a:endParaRPr xmlns:mc="http://schemas.openxmlformats.org/markup-compatibility/2006" xmlns:hp="http://schemas.haansoft.com/office/presentation/8.0" kumimoji="0" lang="ko-KR" altLang="en-US" sz="16800" b="0" i="0" u="none" strike="noStrike" kern="1200" cap="none" spc="0" normalizeH="0" baseline="0" mc:Ignorable="hp" hp:hslEmbossed="0">
                <a:solidFill>
                  <a:srgbClr val="fff7cc"/>
                </a:solidFill>
                <a:latin typeface="KCC도담도담체"/>
                <a:ea typeface="KCC도담도담체"/>
              </a:endParaRPr>
            </a:p>
          </p:txBody>
        </p:sp>
        <p:sp>
          <p:nvSpPr>
            <p:cNvPr id="1005" name="TextBox 2"/>
            <p:cNvSpPr txBox="1"/>
            <p:nvPr/>
          </p:nvSpPr>
          <p:spPr>
            <a:xfrm>
              <a:off x="722466" y="3645133"/>
              <a:ext cx="9434289" cy="25417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1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KCC도담도담체"/>
                  <a:ea typeface="KCC도담도담체"/>
                </a:rPr>
                <a:t>sMartpaLm</a:t>
              </a:r>
              <a:endParaRPr xmlns:mc="http://schemas.openxmlformats.org/markup-compatibility/2006" xmlns:hp="http://schemas.haansoft.com/office/presentation/8.0" kumimoji="0" lang="ko-KR" altLang="en-US" sz="16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KCC도담도담체"/>
                <a:ea typeface="KCC도담도담체"/>
              </a:endParaRPr>
            </a:p>
          </p:txBody>
        </p:sp>
        <p:sp>
          <p:nvSpPr>
            <p:cNvPr id="1006" name="TextBox 5"/>
            <p:cNvSpPr txBox="1"/>
            <p:nvPr/>
          </p:nvSpPr>
          <p:spPr>
            <a:xfrm>
              <a:off x="3163497" y="3538931"/>
              <a:ext cx="9434289" cy="2543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100" b="1" i="0" u="none" strike="noStrike" kern="1200" cap="none" spc="0" normalizeH="0" baseline="0" mc:Ignorable="hp" hp:hslEmbossed="0">
                  <a:solidFill>
                    <a:srgbClr val="289b6e"/>
                  </a:solidFill>
                  <a:latin typeface="KCC도담도담체"/>
                  <a:ea typeface="KCC도담도담체"/>
                </a:rPr>
                <a:t>L</a:t>
              </a:r>
              <a:endParaRPr xmlns:mc="http://schemas.openxmlformats.org/markup-compatibility/2006" xmlns:hp="http://schemas.haansoft.com/office/presentation/8.0" kumimoji="0" lang="ko-KR" altLang="en-US" sz="16100" b="0" i="0" u="none" strike="noStrike" kern="1200" cap="none" spc="0" normalizeH="0" baseline="0" mc:Ignorable="hp" hp:hslEmbossed="0">
                <a:solidFill>
                  <a:srgbClr val="289b6e"/>
                </a:solidFill>
                <a:latin typeface="KCC도담도담체"/>
                <a:ea typeface="KCC도담도담체"/>
              </a:endParaRPr>
            </a:p>
          </p:txBody>
        </p:sp>
        <p:sp>
          <p:nvSpPr>
            <p:cNvPr id="1007" name="TextBox 6"/>
            <p:cNvSpPr txBox="1"/>
            <p:nvPr/>
          </p:nvSpPr>
          <p:spPr>
            <a:xfrm>
              <a:off x="-2010880" y="3502735"/>
              <a:ext cx="9434281" cy="2548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100" b="1" i="0" u="none" strike="noStrike" kern="1200" cap="none" spc="0" normalizeH="0" baseline="0" mc:Ignorable="hp" hp:hslEmbossed="0">
                  <a:solidFill>
                    <a:srgbClr val="289b6e"/>
                  </a:solidFill>
                  <a:latin typeface="KCC도담도담체"/>
                  <a:ea typeface="KCC도담도담체"/>
                </a:rPr>
                <a:t>M</a:t>
              </a:r>
              <a:endParaRPr xmlns:mc="http://schemas.openxmlformats.org/markup-compatibility/2006" xmlns:hp="http://schemas.haansoft.com/office/presentation/8.0" kumimoji="0" lang="ko-KR" altLang="en-US" sz="16100" b="0" i="0" u="none" strike="noStrike" kern="1200" cap="none" spc="0" normalizeH="0" baseline="0" mc:Ignorable="hp" hp:hslEmbossed="0">
                <a:solidFill>
                  <a:srgbClr val="289b6e"/>
                </a:solidFill>
                <a:latin typeface="KCC도담도담체"/>
                <a:ea typeface="KCC도담도담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467100"/>
            <a:ext cx="102108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18447656" cy="109347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600" b="1">
                <a:solidFill>
                  <a:schemeClr val="bg1"/>
                </a:solidFill>
              </a:rPr>
              <a:t>시연</a:t>
            </a:r>
            <a:endParaRPr lang="ko-KR" altLang="en-US" sz="6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116FE5-212D-0BD3-ACEA-ED56853B158E}"/>
              </a:ext>
            </a:extLst>
          </p:cNvPr>
          <p:cNvSpPr/>
          <p:nvPr/>
        </p:nvSpPr>
        <p:spPr>
          <a:xfrm>
            <a:off x="9027511" y="5785523"/>
            <a:ext cx="8998857" cy="42753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ircle">
              <a:avLst/>
            </a:prstTxWarp>
          </a:bodyPr>
          <a:lstStyle/>
          <a:p>
            <a:pPr algn="ctr"/>
            <a:r>
              <a:rPr lang="ko-KR" altLang="ko-KR" sz="1800">
                <a:latin typeface="한컴 윤고딕 760"/>
                <a:ea typeface="한컴 윤고딕 760"/>
              </a:rPr>
              <a:t>➃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DFB453-7D6F-B6CE-9D83-F6347A7A458C}"/>
              </a:ext>
            </a:extLst>
          </p:cNvPr>
          <p:cNvSpPr/>
          <p:nvPr/>
        </p:nvSpPr>
        <p:spPr>
          <a:xfrm>
            <a:off x="239485" y="1306120"/>
            <a:ext cx="8752115" cy="44753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ircle">
              <a:avLst/>
            </a:prstTxWarp>
          </a:bodyPr>
          <a:lstStyle/>
          <a:p>
            <a:pPr algn="ctr"/>
            <a:endParaRPr lang="ko-KR" altLang="en-US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252929" y="6134100"/>
            <a:ext cx="683905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  <a:defRPr/>
            </a:pPr>
            <a:r>
              <a:rPr lang="ko-KR" altLang="en-US" sz="2800" dirty="0">
                <a:latin typeface="한컴 윤고딕 760"/>
                <a:ea typeface="한컴 윤고딕 760"/>
              </a:rPr>
              <a:t>	</a:t>
            </a:r>
          </a:p>
          <a:p>
            <a:pPr lvl="0" algn="ctr">
              <a:defRPr/>
            </a:pPr>
            <a:r>
              <a:rPr lang="ko-KR" altLang="en-US" sz="4000" b="1" dirty="0">
                <a:solidFill>
                  <a:schemeClr val="accent5"/>
                </a:solidFill>
                <a:latin typeface="한컴 윤고딕 760"/>
                <a:ea typeface="한컴 윤고딕 760"/>
              </a:rPr>
              <a:t>스마트 축산 적용</a:t>
            </a:r>
            <a:endParaRPr lang="en-US" altLang="ko-KR" sz="4000" b="1" dirty="0">
              <a:solidFill>
                <a:schemeClr val="accent5"/>
              </a:solidFill>
              <a:latin typeface="한컴 윤고딕 760"/>
              <a:ea typeface="한컴 윤고딕 760"/>
            </a:endParaRPr>
          </a:p>
          <a:p>
            <a:pPr lvl="0" algn="ctr">
              <a:defRPr/>
            </a:pPr>
            <a:endParaRPr lang="en-US" altLang="ko-KR" sz="4000" b="1" dirty="0">
              <a:solidFill>
                <a:schemeClr val="accent5"/>
              </a:solidFill>
              <a:latin typeface="한컴 윤고딕 760"/>
              <a:ea typeface="한컴 윤고딕 760"/>
            </a:endParaRPr>
          </a:p>
          <a:p>
            <a:pPr lvl="0" algn="ctr">
              <a:defRPr/>
            </a:pPr>
            <a:r>
              <a:rPr lang="ko-KR" altLang="en-US" sz="2800" dirty="0" err="1">
                <a:latin typeface="한컴 윤고딕 760"/>
                <a:ea typeface="한컴 윤고딕 760"/>
              </a:rPr>
              <a:t>스마트팜</a:t>
            </a:r>
            <a:r>
              <a:rPr lang="ko-KR" altLang="en-US" sz="2800" dirty="0">
                <a:latin typeface="한컴 윤고딕 760"/>
                <a:ea typeface="한컴 윤고딕 760"/>
              </a:rPr>
              <a:t> 기술을 바탕으로</a:t>
            </a:r>
            <a:endParaRPr lang="en-US" altLang="ko-KR" sz="2800" dirty="0">
              <a:latin typeface="한컴 윤고딕 760"/>
              <a:ea typeface="한컴 윤고딕 760"/>
            </a:endParaRPr>
          </a:p>
          <a:p>
            <a:pPr lvl="0" algn="ctr">
              <a:defRPr/>
            </a:pPr>
            <a:r>
              <a:rPr lang="ko-KR" altLang="en-US" sz="2800" dirty="0">
                <a:latin typeface="한컴 윤고딕 760"/>
                <a:ea typeface="한컴 윤고딕 760"/>
              </a:rPr>
              <a:t>축산업 관련 머신 러닝 기술을 도입한다</a:t>
            </a:r>
            <a:r>
              <a:rPr lang="en-US" altLang="ko-KR" sz="2800" dirty="0">
                <a:latin typeface="한컴 윤고딕 760"/>
                <a:ea typeface="한컴 윤고딕 760"/>
              </a:rPr>
              <a:t>.</a:t>
            </a:r>
            <a:endParaRPr lang="ko-KR" altLang="en-US" sz="2800" dirty="0">
              <a:latin typeface="한컴 윤고딕 760"/>
              <a:ea typeface="한컴 윤고딕 760"/>
            </a:endParaRPr>
          </a:p>
          <a:p>
            <a:pPr lvl="0" algn="ctr">
              <a:defRPr/>
            </a:pPr>
            <a:endParaRPr lang="ko-KR" altLang="en-US" sz="2800" dirty="0">
              <a:latin typeface="한컴 윤고딕 760"/>
              <a:ea typeface="한컴 윤고딕 76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C89D2-67BD-F190-F811-E45EBD16D361}"/>
              </a:ext>
            </a:extLst>
          </p:cNvPr>
          <p:cNvSpPr txBox="1"/>
          <p:nvPr/>
        </p:nvSpPr>
        <p:spPr>
          <a:xfrm>
            <a:off x="0" y="0"/>
            <a:ext cx="18447657" cy="110799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향후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C7D2B-F555-C7FC-F25F-DD920E26699C}"/>
              </a:ext>
            </a:extLst>
          </p:cNvPr>
          <p:cNvSpPr txBox="1"/>
          <p:nvPr/>
        </p:nvSpPr>
        <p:spPr>
          <a:xfrm>
            <a:off x="239485" y="2194075"/>
            <a:ext cx="84582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000" b="1" dirty="0">
                <a:solidFill>
                  <a:schemeClr val="accent5"/>
                </a:solidFill>
                <a:latin typeface="한컴 윤고딕 760"/>
                <a:ea typeface="한컴 윤고딕 760"/>
              </a:rPr>
              <a:t>On-line Market place</a:t>
            </a:r>
            <a:r>
              <a:rPr lang="ko-KR" altLang="en-US" sz="4000" b="1" dirty="0">
                <a:solidFill>
                  <a:schemeClr val="accent5"/>
                </a:solidFill>
                <a:latin typeface="한컴 윤고딕 760"/>
                <a:ea typeface="한컴 윤고딕 760"/>
              </a:rPr>
              <a:t>와 연계</a:t>
            </a:r>
          </a:p>
          <a:p>
            <a:pPr algn="ctr">
              <a:buNone/>
              <a:defRPr/>
            </a:pPr>
            <a:r>
              <a:rPr lang="en-US" altLang="ko-KR" sz="2800" dirty="0">
                <a:latin typeface="한컴 윤고딕 760"/>
                <a:ea typeface="한컴 윤고딕 760"/>
              </a:rPr>
              <a:t>  </a:t>
            </a:r>
          </a:p>
          <a:p>
            <a:pPr algn="ctr">
              <a:buNone/>
              <a:defRPr/>
            </a:pPr>
            <a:r>
              <a:rPr lang="en-US" altLang="ko-KR" sz="2800" dirty="0">
                <a:latin typeface="한컴 윤고딕 760"/>
                <a:ea typeface="한컴 윤고딕 760"/>
              </a:rPr>
              <a:t> </a:t>
            </a:r>
            <a:r>
              <a:rPr lang="ko-KR" altLang="en-US" sz="2800" dirty="0">
                <a:latin typeface="한컴 윤고딕 760"/>
                <a:ea typeface="한컴 윤고딕 760"/>
              </a:rPr>
              <a:t>     </a:t>
            </a:r>
            <a:r>
              <a:rPr lang="en-US" altLang="ko-KR" sz="2800" dirty="0">
                <a:latin typeface="한컴 윤고딕 760"/>
                <a:ea typeface="한컴 윤고딕 760"/>
              </a:rPr>
              <a:t>- </a:t>
            </a:r>
            <a:r>
              <a:rPr lang="ko-KR" altLang="en-US" sz="2800" dirty="0">
                <a:latin typeface="한컴 윤고딕 760"/>
                <a:ea typeface="한컴 윤고딕 760"/>
              </a:rPr>
              <a:t>생산자와 수요자를 직접 연계하여 </a:t>
            </a:r>
            <a:endParaRPr lang="en-US" altLang="ko-KR" sz="2800" dirty="0">
              <a:latin typeface="한컴 윤고딕 760"/>
              <a:ea typeface="한컴 윤고딕 760"/>
            </a:endParaRPr>
          </a:p>
          <a:p>
            <a:pPr algn="ctr">
              <a:buNone/>
              <a:defRPr/>
            </a:pPr>
            <a:r>
              <a:rPr lang="ko-KR" altLang="en-US" sz="2800" dirty="0">
                <a:latin typeface="한컴 윤고딕 760"/>
                <a:ea typeface="한컴 윤고딕 760"/>
              </a:rPr>
              <a:t>작물의 상태를 개제하고</a:t>
            </a:r>
            <a:endParaRPr lang="en-US" altLang="ko-KR" sz="2800" dirty="0">
              <a:latin typeface="한컴 윤고딕 760"/>
              <a:ea typeface="한컴 윤고딕 760"/>
            </a:endParaRPr>
          </a:p>
          <a:p>
            <a:pPr algn="ctr">
              <a:buNone/>
              <a:defRPr/>
            </a:pPr>
            <a:r>
              <a:rPr lang="ko-KR" altLang="en-US" sz="2800" dirty="0">
                <a:latin typeface="한컴 윤고딕 760"/>
                <a:ea typeface="한컴 윤고딕 760"/>
              </a:rPr>
              <a:t>거래를 중계할 수 있도록 한다</a:t>
            </a:r>
            <a:r>
              <a:rPr lang="en-US" altLang="ko-KR" sz="2800" dirty="0">
                <a:latin typeface="한컴 윤고딕 760"/>
                <a:ea typeface="한컴 윤고딕 76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E3097-1824-A471-9D60-0F458323C0A7}"/>
              </a:ext>
            </a:extLst>
          </p:cNvPr>
          <p:cNvSpPr txBox="1"/>
          <p:nvPr/>
        </p:nvSpPr>
        <p:spPr>
          <a:xfrm>
            <a:off x="9296400" y="2229693"/>
            <a:ext cx="87521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solidFill>
                  <a:schemeClr val="accent5"/>
                </a:solidFill>
                <a:latin typeface="한컴 윤고딕 760"/>
                <a:ea typeface="한컴 윤고딕 760"/>
              </a:rPr>
              <a:t>적용 작물의 종류를 확대</a:t>
            </a:r>
          </a:p>
          <a:p>
            <a:pPr marL="109728" lvl="0" indent="0" algn="ctr">
              <a:buNone/>
              <a:defRPr/>
            </a:pPr>
            <a:endParaRPr lang="en-US" altLang="ko-KR" sz="2400" dirty="0">
              <a:latin typeface="한컴 윤고딕 760"/>
              <a:ea typeface="한컴 윤고딕 760"/>
            </a:endParaRPr>
          </a:p>
          <a:p>
            <a:pPr marL="109728" lvl="0" indent="0" algn="ctr">
              <a:buNone/>
              <a:defRPr/>
            </a:pPr>
            <a:endParaRPr lang="ko-KR" altLang="en-US" sz="2400" dirty="0">
              <a:latin typeface="한컴 윤고딕 760"/>
              <a:ea typeface="한컴 윤고딕 760"/>
            </a:endParaRPr>
          </a:p>
          <a:p>
            <a:pPr marL="109728" lvl="0" indent="0" algn="ctr">
              <a:buNone/>
              <a:defRPr/>
            </a:pPr>
            <a:r>
              <a:rPr lang="ko-KR" altLang="en-US" sz="2800" dirty="0">
                <a:latin typeface="한컴 윤고딕 760"/>
                <a:ea typeface="한컴 윤고딕 760"/>
              </a:rPr>
              <a:t> </a:t>
            </a:r>
            <a:r>
              <a:rPr lang="en-US" altLang="ko-KR" sz="2800" dirty="0">
                <a:latin typeface="한컴 윤고딕 760"/>
                <a:ea typeface="한컴 윤고딕 760"/>
              </a:rPr>
              <a:t>-</a:t>
            </a:r>
            <a:r>
              <a:rPr lang="ko-KR" altLang="en-US" sz="2800" dirty="0">
                <a:latin typeface="한컴 윤고딕 760"/>
                <a:ea typeface="한컴 윤고딕 760"/>
              </a:rPr>
              <a:t>  다양한 작물들에 대한 러닝 모델을 제공하여 </a:t>
            </a:r>
            <a:endParaRPr lang="en-US" altLang="ko-KR" sz="2800" dirty="0">
              <a:latin typeface="한컴 윤고딕 760"/>
              <a:ea typeface="한컴 윤고딕 760"/>
            </a:endParaRPr>
          </a:p>
          <a:p>
            <a:pPr marL="109728" lvl="0" indent="0" algn="ctr">
              <a:buNone/>
              <a:defRPr/>
            </a:pPr>
            <a:r>
              <a:rPr lang="ko-KR" altLang="en-US" sz="2800" dirty="0">
                <a:latin typeface="한컴 윤고딕 760"/>
                <a:ea typeface="한컴 윤고딕 760"/>
              </a:rPr>
              <a:t>고객들이 모든 원하는 작물들을 키울 수 있게 한다</a:t>
            </a:r>
            <a:r>
              <a:rPr lang="en-US" altLang="ko-KR" sz="2800" dirty="0">
                <a:latin typeface="한컴 윤고딕 760"/>
                <a:ea typeface="한컴 윤고딕 760"/>
              </a:rPr>
              <a:t>.</a:t>
            </a:r>
            <a:endParaRPr lang="ko-KR" altLang="en-US" sz="2800" dirty="0">
              <a:latin typeface="한컴 윤고딕 760"/>
              <a:ea typeface="한컴 윤고딕 76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5B8D08-0053-A23A-FB53-A159250E40E2}"/>
              </a:ext>
            </a:extLst>
          </p:cNvPr>
          <p:cNvSpPr txBox="1"/>
          <p:nvPr/>
        </p:nvSpPr>
        <p:spPr>
          <a:xfrm>
            <a:off x="838201" y="6707475"/>
            <a:ext cx="73152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000" b="1" dirty="0">
                <a:solidFill>
                  <a:schemeClr val="accent5"/>
                </a:solidFill>
                <a:latin typeface="한컴 윤고딕 760"/>
                <a:ea typeface="한컴 윤고딕 760"/>
              </a:rPr>
              <a:t>ML </a:t>
            </a:r>
            <a:r>
              <a:rPr lang="ko-KR" altLang="en-US" sz="4000" b="1" dirty="0">
                <a:solidFill>
                  <a:schemeClr val="accent5"/>
                </a:solidFill>
                <a:latin typeface="한컴 윤고딕 760"/>
                <a:ea typeface="한컴 윤고딕 760"/>
              </a:rPr>
              <a:t>적용확대</a:t>
            </a:r>
            <a:endParaRPr lang="en-US" altLang="ko-KR" sz="4000" b="1" dirty="0">
              <a:solidFill>
                <a:schemeClr val="accent5"/>
              </a:solidFill>
              <a:latin typeface="한컴 윤고딕 760"/>
              <a:ea typeface="한컴 윤고딕 760"/>
            </a:endParaRPr>
          </a:p>
          <a:p>
            <a:pPr marL="109728" lvl="0" indent="0" algn="ctr">
              <a:buNone/>
              <a:defRPr/>
            </a:pPr>
            <a:endParaRPr lang="en-US" altLang="ko-KR" sz="2800" dirty="0">
              <a:latin typeface="한컴 윤고딕 760"/>
              <a:ea typeface="한컴 윤고딕 760"/>
            </a:endParaRPr>
          </a:p>
          <a:p>
            <a:pPr marL="109728" lvl="0" indent="0" algn="ctr">
              <a:buNone/>
              <a:defRPr/>
            </a:pPr>
            <a:r>
              <a:rPr lang="en-US" altLang="ko-KR" sz="2800" dirty="0">
                <a:latin typeface="한컴 윤고딕 760"/>
                <a:ea typeface="한컴 윤고딕 760"/>
              </a:rPr>
              <a:t> </a:t>
            </a:r>
            <a:r>
              <a:rPr lang="ko-KR" altLang="en-US" sz="2800" dirty="0">
                <a:latin typeface="한컴 윤고딕 760"/>
                <a:ea typeface="한컴 윤고딕 760"/>
              </a:rPr>
              <a:t> </a:t>
            </a:r>
            <a:r>
              <a:rPr lang="en-US" altLang="ko-KR" sz="2800" dirty="0">
                <a:latin typeface="한컴 윤고딕 760"/>
                <a:ea typeface="한컴 윤고딕 760"/>
              </a:rPr>
              <a:t>-</a:t>
            </a:r>
            <a:r>
              <a:rPr lang="ko-KR" altLang="en-US" sz="2800" dirty="0">
                <a:latin typeface="한컴 윤고딕 760"/>
                <a:ea typeface="한컴 윤고딕 760"/>
              </a:rPr>
              <a:t> 병해충을 판별 모델 이외의</a:t>
            </a:r>
            <a:endParaRPr lang="en-US" altLang="ko-KR" sz="2800" dirty="0">
              <a:latin typeface="한컴 윤고딕 760"/>
              <a:ea typeface="한컴 윤고딕 760"/>
            </a:endParaRPr>
          </a:p>
          <a:p>
            <a:pPr marL="109728" lvl="0" indent="0" algn="ctr">
              <a:buNone/>
              <a:defRPr/>
            </a:pPr>
            <a:r>
              <a:rPr lang="ko-KR" altLang="en-US" sz="2800" dirty="0">
                <a:latin typeface="한컴 윤고딕 760"/>
                <a:ea typeface="한컴 윤고딕 760"/>
              </a:rPr>
              <a:t>다양한 센서데이터 축적을 통한 </a:t>
            </a:r>
            <a:endParaRPr lang="en-US" altLang="ko-KR" sz="2800" dirty="0">
              <a:latin typeface="한컴 윤고딕 760"/>
              <a:ea typeface="한컴 윤고딕 760"/>
            </a:endParaRPr>
          </a:p>
          <a:p>
            <a:pPr marL="109728" lvl="0" indent="0" algn="ctr">
              <a:buNone/>
              <a:defRPr/>
            </a:pPr>
            <a:r>
              <a:rPr lang="ko-KR" altLang="en-US" sz="2800" dirty="0">
                <a:latin typeface="한컴 윤고딕 760"/>
                <a:ea typeface="한컴 윤고딕 760"/>
              </a:rPr>
              <a:t>생산량 예측 및 자동 제어 모델을 추가한다</a:t>
            </a:r>
            <a:r>
              <a:rPr lang="en-US" altLang="ko-KR" sz="2800" dirty="0">
                <a:latin typeface="한컴 윤고딕 760"/>
                <a:ea typeface="한컴 윤고딕 760"/>
              </a:rPr>
              <a:t>.</a:t>
            </a:r>
            <a:endParaRPr lang="ko-KR" altLang="en-US" sz="2800" dirty="0">
              <a:latin typeface="한컴 윤고딕 760"/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4081689" y="3467100"/>
            <a:ext cx="9815286" cy="218926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800" b="0" i="0" u="none" strike="noStrike" kern="1200" cap="none" spc="0" normalizeH="0" baseline="0" mc:Ignorable="hp" hp:hslEmbossed="0">
                <a:solidFill>
                  <a:srgbClr val="fff7cc"/>
                </a:solidFill>
                <a:latin typeface="Calibri"/>
                <a:ea typeface="맑은 고딕"/>
                <a:cs typeface="Times New Roman"/>
              </a:rPr>
              <a:t>THANK YOU</a:t>
            </a:r>
            <a:endParaRPr xmlns:mc="http://schemas.openxmlformats.org/markup-compatibility/2006" xmlns:hp="http://schemas.haansoft.com/office/presentation/8.0" kumimoji="0" lang="ko-KR" altLang="en-US" sz="13800" b="0" i="0" u="none" strike="noStrike" kern="1200" cap="none" spc="0" normalizeH="0" baseline="0" mc:Ignorable="hp" hp:hslEmbossed="0">
              <a:solidFill>
                <a:srgbClr val="fff7cc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2686" y="3537109"/>
            <a:ext cx="97536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800"/>
              <a:t>THANK YOU</a:t>
            </a:r>
            <a:endParaRPr lang="ko-KR" altLang="en-US" sz="13800"/>
          </a:p>
        </p:txBody>
      </p:sp>
      <p:sp>
        <p:nvSpPr>
          <p:cNvPr id="4" name="TextBox 3"/>
          <p:cNvSpPr txBox="1"/>
          <p:nvPr/>
        </p:nvSpPr>
        <p:spPr>
          <a:xfrm>
            <a:off x="4191000" y="3495259"/>
            <a:ext cx="981528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800">
                <a:solidFill>
                  <a:schemeClr val="accent5"/>
                </a:solidFill>
              </a:rPr>
              <a:t>THANK YOU</a:t>
            </a:r>
            <a:endParaRPr lang="ko-KR" altLang="en-US" sz="13800">
              <a:solidFill>
                <a:schemeClr val="accent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32657" y="19957"/>
            <a:ext cx="18291628" cy="27937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5400" y="6230257"/>
            <a:ext cx="18291628" cy="40567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25400" y="13619844"/>
            <a:ext cx="18487572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C38242-A05E-4453-B52A-AD4CBFE4DDF1}"/>
              </a:ext>
            </a:extLst>
          </p:cNvPr>
          <p:cNvSpPr/>
          <p:nvPr/>
        </p:nvSpPr>
        <p:spPr>
          <a:xfrm>
            <a:off x="5029200" y="1843314"/>
            <a:ext cx="7904010" cy="7925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ircle">
              <a:avLst/>
            </a:prstTxWarp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8B56EA-06C0-9E13-4F1A-12C1F39DEAC4}"/>
              </a:ext>
            </a:extLst>
          </p:cNvPr>
          <p:cNvGrpSpPr/>
          <p:nvPr/>
        </p:nvGrpSpPr>
        <p:grpSpPr>
          <a:xfrm>
            <a:off x="0" y="0"/>
            <a:ext cx="18447657" cy="2913801"/>
            <a:chOff x="0" y="0"/>
            <a:chExt cx="18447657" cy="29138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3FBC0D-5EE6-1D0A-F055-527A067C588A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endParaRPr lang="ko-KR" altLang="en-US" sz="6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4AC9D3-43C4-5A6A-101E-7F71FFC9372C}"/>
                </a:ext>
              </a:extLst>
            </p:cNvPr>
            <p:cNvSpPr txBox="1"/>
            <p:nvPr/>
          </p:nvSpPr>
          <p:spPr>
            <a:xfrm>
              <a:off x="381000" y="1051753"/>
              <a:ext cx="35052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500" b="1" dirty="0">
                  <a:solidFill>
                    <a:schemeClr val="accent5"/>
                  </a:solidFill>
                </a:rPr>
                <a:t>목차</a:t>
              </a:r>
              <a:endParaRPr lang="ko-KR" altLang="en-US" sz="2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4589E22-1934-4905-DA45-931CF14AF1B0}"/>
              </a:ext>
            </a:extLst>
          </p:cNvPr>
          <p:cNvSpPr txBox="1"/>
          <p:nvPr/>
        </p:nvSpPr>
        <p:spPr>
          <a:xfrm>
            <a:off x="5867400" y="1992144"/>
            <a:ext cx="7086600" cy="726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0" indent="-742950" rtl="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프로젝트</a:t>
            </a:r>
            <a:r>
              <a:rPr lang="en-US" altLang="ko-KR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 </a:t>
            </a: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목적</a:t>
            </a:r>
            <a:endParaRPr lang="en-US" altLang="ko-KR" sz="4800" b="1" i="0" u="none" strike="noStrike" baseline="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marL="742950" marR="0" lvl="0" indent="-742950" rtl="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프로젝트</a:t>
            </a:r>
            <a:r>
              <a:rPr lang="en-US" altLang="ko-KR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구조</a:t>
            </a:r>
            <a:endParaRPr lang="en-US" altLang="ko-KR" sz="4800" b="1" i="0" u="none" strike="noStrike" baseline="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marL="742950" marR="0" lvl="0" indent="-742950" rtl="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프로젝트</a:t>
            </a:r>
            <a:r>
              <a:rPr lang="en-US" altLang="ko-KR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내용</a:t>
            </a:r>
            <a:r>
              <a:rPr lang="en-US" altLang="ko-KR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모델</a:t>
            </a:r>
            <a:r>
              <a:rPr lang="en-US" altLang="ko-KR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)</a:t>
            </a:r>
          </a:p>
          <a:p>
            <a:pPr marL="742950" marR="0" lvl="0" indent="-742950" rtl="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시연</a:t>
            </a:r>
            <a:r>
              <a:rPr lang="en-US" altLang="ko-KR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영상</a:t>
            </a:r>
            <a:endParaRPr lang="en-US" altLang="ko-KR" sz="4800" b="1" i="0" u="none" strike="noStrike" baseline="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marL="742950" marR="0" lvl="0" indent="-742950" rtl="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향후</a:t>
            </a:r>
            <a:r>
              <a:rPr lang="en-US" altLang="ko-KR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4800" b="1" i="0" u="none" strike="noStrike" baseline="0" dirty="0">
                <a:latin typeface="Calibri" panose="020F0502020204030204" pitchFamily="34" charset="0"/>
                <a:ea typeface="맑은 고딕" panose="020B0503020000020004" pitchFamily="50" charset="-127"/>
              </a:rPr>
              <a:t>계획</a:t>
            </a:r>
            <a:endParaRPr lang="en-US" altLang="ko-KR" sz="4800" b="1" i="0" u="none" strike="noStrike" baseline="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F10396-A729-FE40-6E69-C1AB1858C18C}"/>
              </a:ext>
            </a:extLst>
          </p:cNvPr>
          <p:cNvSpPr/>
          <p:nvPr/>
        </p:nvSpPr>
        <p:spPr>
          <a:xfrm>
            <a:off x="6711271" y="5936971"/>
            <a:ext cx="4671188" cy="274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ircl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307D94-AF5B-5CCB-4864-3836F0FCBB7C}"/>
              </a:ext>
            </a:extLst>
          </p:cNvPr>
          <p:cNvSpPr/>
          <p:nvPr/>
        </p:nvSpPr>
        <p:spPr>
          <a:xfrm>
            <a:off x="12374312" y="5931528"/>
            <a:ext cx="4389688" cy="274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ircl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0A83F4C-285C-3F71-9FF3-D90BE1ECC49D}"/>
              </a:ext>
            </a:extLst>
          </p:cNvPr>
          <p:cNvSpPr/>
          <p:nvPr/>
        </p:nvSpPr>
        <p:spPr>
          <a:xfrm>
            <a:off x="1611156" y="5906128"/>
            <a:ext cx="4389688" cy="274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ircl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020" name="TextBox 1019"/>
          <p:cNvSpPr txBox="1"/>
          <p:nvPr/>
        </p:nvSpPr>
        <p:spPr>
          <a:xfrm>
            <a:off x="1656862" y="6369787"/>
            <a:ext cx="43062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맑은 고딕"/>
              </a:rPr>
              <a:t>                       </a:t>
            </a:r>
            <a:r>
              <a:rPr lang="ko-KR" altLang="en-US" sz="2800" b="1" dirty="0">
                <a:latin typeface="맑은 고딕"/>
              </a:rPr>
              <a:t>은 </a:t>
            </a:r>
            <a:endParaRPr lang="en-US" altLang="ko-KR" sz="2800" b="1" dirty="0">
              <a:latin typeface="맑은 고딕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2800" b="1" dirty="0">
                <a:latin typeface="맑은 고딕"/>
              </a:rPr>
              <a:t>언제든 당신의 농장을 관리할 수 있는 서비스를 제공합니다</a:t>
            </a:r>
            <a:endParaRPr lang="en-US" altLang="ko-KR" sz="2800" b="1" dirty="0">
              <a:latin typeface="맑은 고딕"/>
            </a:endParaRPr>
          </a:p>
        </p:txBody>
      </p:sp>
      <p:sp>
        <p:nvSpPr>
          <p:cNvPr id="1021" name="TextBox 1020"/>
          <p:cNvSpPr txBox="1"/>
          <p:nvPr/>
        </p:nvSpPr>
        <p:spPr>
          <a:xfrm>
            <a:off x="6815290" y="6299418"/>
            <a:ext cx="44547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0"/>
              </a:spcBef>
              <a:buClr>
                <a:schemeClr val="tx1"/>
              </a:buClr>
              <a:buNone/>
              <a:defRPr/>
            </a:pP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                         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이 </a:t>
            </a:r>
            <a:endParaRPr kumimoji="0" lang="en-US" altLang="ko-KR" sz="2800" b="1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  <a:p>
            <a:pPr algn="ctr" defTabSz="914400">
              <a:spcBef>
                <a:spcPts val="0"/>
              </a:spcBef>
              <a:buClr>
                <a:schemeClr val="tx1"/>
              </a:buClr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제공하는 생육 환경 시스템은 </a:t>
            </a:r>
            <a:r>
              <a:rPr lang="ko-KR" altLang="en-US" sz="2800" b="1" dirty="0">
                <a:solidFill>
                  <a:schemeClr val="tx1"/>
                </a:solidFill>
                <a:effectLst/>
                <a:latin typeface="맑은 고딕"/>
              </a:rPr>
              <a:t>어디서든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작물을 </a:t>
            </a:r>
            <a:r>
              <a:rPr kumimoji="0" lang="ko-KR" altLang="en-US" sz="2800" b="1" i="0" u="none" strike="noStrike" kern="1200" cap="none" spc="0" normalizeH="0" baseline="0" dirty="0">
                <a:solidFill>
                  <a:schemeClr val="tx1"/>
                </a:solidFill>
                <a:effectLst/>
                <a:latin typeface="맑은 고딕"/>
              </a:rPr>
              <a:t>키울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수 있게 도와줍니다</a:t>
            </a:r>
            <a:endParaRPr kumimoji="0" lang="en-US" altLang="ko-KR" sz="2800" b="1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2" name="TextBox 1021"/>
          <p:cNvSpPr txBox="1"/>
          <p:nvPr/>
        </p:nvSpPr>
        <p:spPr>
          <a:xfrm>
            <a:off x="12326816" y="6375618"/>
            <a:ext cx="44547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                      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은 </a:t>
            </a:r>
            <a:endParaRPr kumimoji="0" lang="en-US" altLang="ko-KR" sz="2800" b="1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이 모든 작업을 </a:t>
            </a:r>
            <a:endParaRPr kumimoji="0" lang="en-US" altLang="ko-KR" sz="2800" b="1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아주 쉽고 간단하게 </a:t>
            </a:r>
            <a:endParaRPr kumimoji="0" lang="en-US" altLang="ko-KR" sz="2800" b="1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조작 할 수 있습니다</a:t>
            </a:r>
            <a:endParaRPr kumimoji="0" lang="en-US" altLang="ko-KR" sz="2800" b="1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464AB7-9EDF-8759-1BF2-6200A19D5055}"/>
              </a:ext>
            </a:extLst>
          </p:cNvPr>
          <p:cNvGrpSpPr/>
          <p:nvPr/>
        </p:nvGrpSpPr>
        <p:grpSpPr>
          <a:xfrm>
            <a:off x="2057400" y="3430862"/>
            <a:ext cx="3352800" cy="1712638"/>
            <a:chOff x="4648200" y="2440262"/>
            <a:chExt cx="3352800" cy="1712638"/>
          </a:xfrm>
        </p:grpSpPr>
        <p:sp>
          <p:nvSpPr>
            <p:cNvPr id="11" name="말풍선: 모서리가 둥근 사각형 10">
              <a:extLst>
                <a:ext uri="{FF2B5EF4-FFF2-40B4-BE49-F238E27FC236}">
                  <a16:creationId xmlns:a16="http://schemas.microsoft.com/office/drawing/2014/main" id="{95CA4AB0-A532-120A-9C27-BED8F96431BA}"/>
                </a:ext>
              </a:extLst>
            </p:cNvPr>
            <p:cNvSpPr/>
            <p:nvPr/>
          </p:nvSpPr>
          <p:spPr>
            <a:xfrm>
              <a:off x="4648200" y="2628900"/>
              <a:ext cx="3200400" cy="1524000"/>
            </a:xfrm>
            <a:prstGeom prst="wedgeRoundRectCallout">
              <a:avLst>
                <a:gd name="adj1" fmla="val -3146"/>
                <a:gd name="adj2" fmla="val 92976"/>
                <a:gd name="adj3" fmla="val 1666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말풍선: 모서리가 둥근 사각형 9">
              <a:extLst>
                <a:ext uri="{FF2B5EF4-FFF2-40B4-BE49-F238E27FC236}">
                  <a16:creationId xmlns:a16="http://schemas.microsoft.com/office/drawing/2014/main" id="{8D921ABF-0939-B68E-255F-9BD92A5EFDBA}"/>
                </a:ext>
              </a:extLst>
            </p:cNvPr>
            <p:cNvSpPr/>
            <p:nvPr/>
          </p:nvSpPr>
          <p:spPr>
            <a:xfrm>
              <a:off x="4800600" y="2440262"/>
              <a:ext cx="3200400" cy="1524000"/>
            </a:xfrm>
            <a:prstGeom prst="wedgeRoundRectCallout">
              <a:avLst>
                <a:gd name="adj1" fmla="val -3146"/>
                <a:gd name="adj2" fmla="val 9297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TextBox 1024"/>
            <p:cNvSpPr txBox="1"/>
            <p:nvPr/>
          </p:nvSpPr>
          <p:spPr>
            <a:xfrm>
              <a:off x="5334000" y="2809924"/>
              <a:ext cx="2133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>
                <a:defRPr/>
              </a:pPr>
              <a:r>
                <a:rPr lang="ko-KR" altLang="en-US" sz="4800" b="1" i="0" u="none" strike="noStrike" baseline="0" dirty="0">
                  <a:latin typeface="한컴 윤고딕 250"/>
                  <a:ea typeface="한컴 윤고딕 250"/>
                </a:rPr>
                <a:t>언제</a:t>
              </a:r>
              <a:endParaRPr lang="ko-KR" altLang="en-US" sz="3600" b="1" i="0" u="none" strike="noStrike" baseline="0" dirty="0">
                <a:latin typeface="한컴 윤고딕 250"/>
                <a:ea typeface="한컴 윤고딕 25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FF78E6-A674-DADF-E99E-CED37B94A21A}"/>
              </a:ext>
            </a:extLst>
          </p:cNvPr>
          <p:cNvGrpSpPr/>
          <p:nvPr/>
        </p:nvGrpSpPr>
        <p:grpSpPr>
          <a:xfrm>
            <a:off x="0" y="0"/>
            <a:ext cx="18447657" cy="2913801"/>
            <a:chOff x="0" y="0"/>
            <a:chExt cx="18447657" cy="2913801"/>
          </a:xfrm>
          <a:solidFill>
            <a:schemeClr val="bg1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0B1036-6687-CA29-40C4-C81C820B70FB}"/>
                </a:ext>
              </a:extLst>
            </p:cNvPr>
            <p:cNvSpPr txBox="1"/>
            <p:nvPr/>
          </p:nvSpPr>
          <p:spPr>
            <a:xfrm>
              <a:off x="381000" y="1051753"/>
              <a:ext cx="4114800" cy="186204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1500" b="1" dirty="0">
                  <a:solidFill>
                    <a:schemeClr val="accent5"/>
                  </a:solidFill>
                </a:rPr>
                <a:t>목적</a:t>
              </a:r>
              <a:endParaRPr lang="ko-KR" alt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3C3B01-84C0-8AFC-E15D-049136947284}"/>
                </a:ext>
              </a:extLst>
            </p:cNvPr>
            <p:cNvSpPr txBox="1"/>
            <p:nvPr/>
          </p:nvSpPr>
          <p:spPr>
            <a:xfrm>
              <a:off x="0" y="0"/>
              <a:ext cx="18447657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endParaRPr lang="ko-KR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21951B-4A54-E756-8B12-9562EE926016}"/>
              </a:ext>
            </a:extLst>
          </p:cNvPr>
          <p:cNvGrpSpPr/>
          <p:nvPr/>
        </p:nvGrpSpPr>
        <p:grpSpPr>
          <a:xfrm>
            <a:off x="7467600" y="3371283"/>
            <a:ext cx="3352800" cy="1689477"/>
            <a:chOff x="4648200" y="2463423"/>
            <a:chExt cx="3352800" cy="1689477"/>
          </a:xfrm>
        </p:grpSpPr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55863547-0F8A-AD44-E5D6-E52AC9631C99}"/>
                </a:ext>
              </a:extLst>
            </p:cNvPr>
            <p:cNvSpPr/>
            <p:nvPr/>
          </p:nvSpPr>
          <p:spPr>
            <a:xfrm>
              <a:off x="4648200" y="2628900"/>
              <a:ext cx="3200400" cy="1524000"/>
            </a:xfrm>
            <a:prstGeom prst="wedgeRoundRectCallout">
              <a:avLst>
                <a:gd name="adj1" fmla="val -3146"/>
                <a:gd name="adj2" fmla="val 92976"/>
                <a:gd name="adj3" fmla="val 1666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951CA29A-0695-167E-52E4-5CB838005830}"/>
                </a:ext>
              </a:extLst>
            </p:cNvPr>
            <p:cNvSpPr/>
            <p:nvPr/>
          </p:nvSpPr>
          <p:spPr>
            <a:xfrm>
              <a:off x="4800600" y="2463423"/>
              <a:ext cx="3200400" cy="1524000"/>
            </a:xfrm>
            <a:prstGeom prst="wedgeRoundRectCallout">
              <a:avLst>
                <a:gd name="adj1" fmla="val -3146"/>
                <a:gd name="adj2" fmla="val 9297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11F65-4789-8CD2-D8BB-EBBC94ACB03C}"/>
                </a:ext>
              </a:extLst>
            </p:cNvPr>
            <p:cNvSpPr txBox="1"/>
            <p:nvPr/>
          </p:nvSpPr>
          <p:spPr>
            <a:xfrm>
              <a:off x="4953000" y="2809924"/>
              <a:ext cx="30480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>
                <a:defRPr/>
              </a:pPr>
              <a:r>
                <a:rPr lang="ko-KR" altLang="en-US" sz="4800" b="1" dirty="0">
                  <a:latin typeface="한컴 윤고딕 250"/>
                  <a:ea typeface="한컴 윤고딕 250"/>
                </a:rPr>
                <a:t>어디서든</a:t>
              </a:r>
              <a:endParaRPr lang="ko-KR" altLang="en-US" sz="4800" b="1" i="0" u="none" strike="noStrike" baseline="0" dirty="0">
                <a:latin typeface="한컴 윤고딕 250"/>
                <a:ea typeface="한컴 윤고딕 25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66865F-EBB1-D4EA-B694-968638844430}"/>
              </a:ext>
            </a:extLst>
          </p:cNvPr>
          <p:cNvGrpSpPr/>
          <p:nvPr/>
        </p:nvGrpSpPr>
        <p:grpSpPr>
          <a:xfrm>
            <a:off x="12877800" y="3443562"/>
            <a:ext cx="3352800" cy="1689477"/>
            <a:chOff x="4648200" y="2463423"/>
            <a:chExt cx="3352800" cy="1689477"/>
          </a:xfrm>
        </p:grpSpPr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01F1D48C-E9D8-27CB-5A1B-F893734AFA28}"/>
                </a:ext>
              </a:extLst>
            </p:cNvPr>
            <p:cNvSpPr/>
            <p:nvPr/>
          </p:nvSpPr>
          <p:spPr>
            <a:xfrm>
              <a:off x="4648200" y="2628900"/>
              <a:ext cx="3200400" cy="1524000"/>
            </a:xfrm>
            <a:prstGeom prst="wedgeRoundRectCallout">
              <a:avLst>
                <a:gd name="adj1" fmla="val -3146"/>
                <a:gd name="adj2" fmla="val 92976"/>
                <a:gd name="adj3" fmla="val 1666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8FA6E0C2-701D-4450-4CF6-A7DB699CD4BA}"/>
                </a:ext>
              </a:extLst>
            </p:cNvPr>
            <p:cNvSpPr/>
            <p:nvPr/>
          </p:nvSpPr>
          <p:spPr>
            <a:xfrm>
              <a:off x="4800600" y="2463423"/>
              <a:ext cx="3200400" cy="1524000"/>
            </a:xfrm>
            <a:prstGeom prst="wedgeRoundRectCallout">
              <a:avLst>
                <a:gd name="adj1" fmla="val -3146"/>
                <a:gd name="adj2" fmla="val 9297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6A972B-A527-596E-C5D6-58DFFC536686}"/>
                </a:ext>
              </a:extLst>
            </p:cNvPr>
            <p:cNvSpPr txBox="1"/>
            <p:nvPr/>
          </p:nvSpPr>
          <p:spPr>
            <a:xfrm>
              <a:off x="4800600" y="2809924"/>
              <a:ext cx="32004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>
                <a:defRPr/>
              </a:pPr>
              <a:r>
                <a:rPr lang="ko-KR" altLang="en-US" sz="4800" b="1">
                  <a:latin typeface="한컴 윤고딕 250"/>
                  <a:ea typeface="한컴 윤고딕 250"/>
                </a:rPr>
                <a:t>한손으로</a:t>
              </a:r>
              <a:endParaRPr lang="ko-KR" altLang="en-US" sz="3600" b="1" i="0" u="none" strike="noStrike" baseline="0" dirty="0">
                <a:latin typeface="한컴 윤고딕 250"/>
                <a:ea typeface="한컴 윤고딕 25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7332196-DDFB-926E-D421-C3252BC4A1B9}"/>
              </a:ext>
            </a:extLst>
          </p:cNvPr>
          <p:cNvGrpSpPr/>
          <p:nvPr/>
        </p:nvGrpSpPr>
        <p:grpSpPr>
          <a:xfrm>
            <a:off x="6046551" y="6123899"/>
            <a:ext cx="5764449" cy="814957"/>
            <a:chOff x="6317861" y="6339581"/>
            <a:chExt cx="5764449" cy="8149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269794-5ED9-B5C6-B1C2-85A3A6D5FF52}"/>
                </a:ext>
              </a:extLst>
            </p:cNvPr>
            <p:cNvSpPr txBox="1"/>
            <p:nvPr/>
          </p:nvSpPr>
          <p:spPr>
            <a:xfrm rot="10800000" flipV="1">
              <a:off x="7199463" y="6385097"/>
              <a:ext cx="417513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b="1"/>
                <a:t>sMartpaLm</a:t>
              </a:r>
              <a:endParaRPr lang="ko-KR" altLang="en-US" sz="4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D755E5-82A7-65CC-F213-8C9D5F8DEEEE}"/>
                </a:ext>
              </a:extLst>
            </p:cNvPr>
            <p:cNvSpPr txBox="1"/>
            <p:nvPr/>
          </p:nvSpPr>
          <p:spPr>
            <a:xfrm rot="10800000" flipV="1">
              <a:off x="7907177" y="6354650"/>
              <a:ext cx="417513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5"/>
                  </a:solidFill>
                </a:rPr>
                <a:t>L</a:t>
              </a:r>
              <a:endParaRPr lang="ko-KR" altLang="en-US" sz="4400" dirty="0">
                <a:solidFill>
                  <a:schemeClr val="accent5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62E6BF-A63A-34AE-56BA-6C25524A8CC3}"/>
                </a:ext>
              </a:extLst>
            </p:cNvPr>
            <p:cNvSpPr txBox="1"/>
            <p:nvPr/>
          </p:nvSpPr>
          <p:spPr>
            <a:xfrm rot="10800000" flipV="1">
              <a:off x="6317861" y="6339581"/>
              <a:ext cx="417513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/>
                  </a:solidFill>
                </a:rPr>
                <a:t>M</a:t>
              </a:r>
              <a:endParaRPr lang="ko-KR" altLang="en-US" sz="4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E52DE9-91F6-2C9C-C9CB-FCD206C6F5FD}"/>
              </a:ext>
            </a:extLst>
          </p:cNvPr>
          <p:cNvGrpSpPr/>
          <p:nvPr/>
        </p:nvGrpSpPr>
        <p:grpSpPr>
          <a:xfrm rot="10800000" flipV="1">
            <a:off x="664337" y="6124772"/>
            <a:ext cx="5764449" cy="814957"/>
            <a:chOff x="-876713" y="-6556391"/>
            <a:chExt cx="13025566" cy="119656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7A1E6B-2369-117F-AB69-4AF8E5CDE5A6}"/>
                </a:ext>
              </a:extLst>
            </p:cNvPr>
            <p:cNvSpPr txBox="1"/>
            <p:nvPr/>
          </p:nvSpPr>
          <p:spPr>
            <a:xfrm>
              <a:off x="722466" y="-5888101"/>
              <a:ext cx="9434286" cy="1129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b="1"/>
                <a:t>sMartpaLm</a:t>
              </a:r>
              <a:endParaRPr lang="ko-KR" altLang="en-US" sz="4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1F96E1-8445-EA02-9C89-09B15BF62081}"/>
                </a:ext>
              </a:extLst>
            </p:cNvPr>
            <p:cNvSpPr txBox="1"/>
            <p:nvPr/>
          </p:nvSpPr>
          <p:spPr>
            <a:xfrm>
              <a:off x="-876713" y="-6335140"/>
              <a:ext cx="9434288" cy="11297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5"/>
                  </a:solidFill>
                </a:rPr>
                <a:t>L</a:t>
              </a:r>
              <a:endParaRPr lang="ko-KR" altLang="en-US" sz="4400" dirty="0">
                <a:solidFill>
                  <a:schemeClr val="accent5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9E2009-91C1-AD5B-162C-B7906E435829}"/>
                </a:ext>
              </a:extLst>
            </p:cNvPr>
            <p:cNvSpPr txBox="1"/>
            <p:nvPr/>
          </p:nvSpPr>
          <p:spPr>
            <a:xfrm>
              <a:off x="2714567" y="-6556391"/>
              <a:ext cx="9434286" cy="1129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/>
                  </a:solidFill>
                </a:rPr>
                <a:t>M</a:t>
              </a:r>
              <a:endParaRPr lang="ko-KR" altLang="en-US" sz="4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B3BA6D-B3BF-F17E-4661-D304F9228FF9}"/>
              </a:ext>
            </a:extLst>
          </p:cNvPr>
          <p:cNvGrpSpPr/>
          <p:nvPr/>
        </p:nvGrpSpPr>
        <p:grpSpPr>
          <a:xfrm rot="10800000" flipV="1">
            <a:off x="11353800" y="6158372"/>
            <a:ext cx="5764449" cy="814957"/>
            <a:chOff x="-876713" y="-6556391"/>
            <a:chExt cx="13025566" cy="119656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91284C-7447-F6C9-EF8D-897F38B50E87}"/>
                </a:ext>
              </a:extLst>
            </p:cNvPr>
            <p:cNvSpPr txBox="1"/>
            <p:nvPr/>
          </p:nvSpPr>
          <p:spPr>
            <a:xfrm>
              <a:off x="722466" y="-5888101"/>
              <a:ext cx="9434286" cy="1129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b="1"/>
                <a:t>sMartpaLm</a:t>
              </a:r>
              <a:endParaRPr lang="ko-KR" altLang="en-US" sz="4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1E9F5C-8463-9F29-CCBD-E3380C7C6421}"/>
                </a:ext>
              </a:extLst>
            </p:cNvPr>
            <p:cNvSpPr txBox="1"/>
            <p:nvPr/>
          </p:nvSpPr>
          <p:spPr>
            <a:xfrm>
              <a:off x="-876713" y="-6335140"/>
              <a:ext cx="9434288" cy="11297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5"/>
                  </a:solidFill>
                </a:rPr>
                <a:t>L</a:t>
              </a:r>
              <a:endParaRPr lang="ko-KR" altLang="en-US" sz="4400" dirty="0">
                <a:solidFill>
                  <a:schemeClr val="accent5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D60DE2-6B7B-0359-25E1-E3F15AD48AD7}"/>
                </a:ext>
              </a:extLst>
            </p:cNvPr>
            <p:cNvSpPr txBox="1"/>
            <p:nvPr/>
          </p:nvSpPr>
          <p:spPr>
            <a:xfrm>
              <a:off x="2714567" y="-6556391"/>
              <a:ext cx="9434286" cy="1129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/>
                  </a:solidFill>
                </a:rPr>
                <a:t>M</a:t>
              </a:r>
              <a:endParaRPr lang="ko-KR" altLang="en-US" sz="4400" dirty="0">
                <a:solidFill>
                  <a:schemeClr val="accent5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1003" name="그룹 1002"/>
          <p:cNvGrpSpPr/>
          <p:nvPr/>
        </p:nvGrpSpPr>
        <p:grpSpPr>
          <a:xfrm rot="0">
            <a:off x="3733800" y="1638300"/>
            <a:ext cx="14020800" cy="8095645"/>
            <a:chOff x="1401191" y="1196752"/>
            <a:chExt cx="7245080" cy="5336741"/>
          </a:xfrm>
        </p:grpSpPr>
        <p:sp>
          <p:nvSpPr>
            <p:cNvPr id="1004" name="구름 84"/>
            <p:cNvSpPr/>
            <p:nvPr/>
          </p:nvSpPr>
          <p:spPr>
            <a:xfrm>
              <a:off x="3923928" y="3005101"/>
              <a:ext cx="4608512" cy="3528392"/>
            </a:xfrm>
            <a:prstGeom prst="cloud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tx1"/>
                  </a:solidFill>
                </a:rPr>
                <a:t>AWS</a:t>
              </a:r>
              <a:endParaRPr lang="ko-KR" altLang="en-US" sz="3200" b="1"/>
            </a:p>
          </p:txBody>
        </p:sp>
        <p:sp>
          <p:nvSpPr>
            <p:cNvPr id="1005" name="순서도: 자기 디스크 85"/>
            <p:cNvSpPr/>
            <p:nvPr/>
          </p:nvSpPr>
          <p:spPr>
            <a:xfrm>
              <a:off x="6513759" y="5301208"/>
              <a:ext cx="914400" cy="648072"/>
            </a:xfrm>
            <a:prstGeom prst="flowChartMagneticDisk">
              <a:avLst/>
            </a:prstGeom>
            <a:ln w="1905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/>
                <a:t>DB</a:t>
              </a:r>
              <a:endParaRPr lang="en-US" altLang="ko-KR" sz="3200" b="1"/>
            </a:p>
            <a:p>
              <a:pPr algn="ctr">
                <a:defRPr/>
              </a:pPr>
              <a:r>
                <a:rPr lang="en-US" altLang="ko-KR" sz="1100" b="1"/>
                <a:t>(MySQL)</a:t>
              </a:r>
              <a:endParaRPr lang="ko-KR" altLang="en-US" sz="1100" b="1"/>
            </a:p>
          </p:txBody>
        </p:sp>
        <p:grpSp>
          <p:nvGrpSpPr>
            <p:cNvPr id="1006" name="그룹 86"/>
            <p:cNvGrpSpPr/>
            <p:nvPr/>
          </p:nvGrpSpPr>
          <p:grpSpPr>
            <a:xfrm rot="0">
              <a:off x="3993479" y="3933048"/>
              <a:ext cx="1188823" cy="1196008"/>
              <a:chOff x="4128887" y="4509120"/>
              <a:chExt cx="1438769" cy="1435212"/>
            </a:xfrm>
          </p:grpSpPr>
          <p:pic>
            <p:nvPicPr>
              <p:cNvPr id="1007" name="Picture 5" descr="https://d1.awsstatic.com/IoT_64.e2bf3b575c9de230e1246fb115a068bd81e5662f.png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4128887" y="4509120"/>
                <a:ext cx="1296144" cy="1296144"/>
              </a:xfrm>
              <a:prstGeom prst="rect">
                <a:avLst/>
              </a:prstGeom>
              <a:noFill/>
            </p:spPr>
          </p:pic>
          <p:sp>
            <p:nvSpPr>
              <p:cNvPr id="1008" name="TextBox 88"/>
              <p:cNvSpPr txBox="1"/>
              <p:nvPr/>
            </p:nvSpPr>
            <p:spPr>
              <a:xfrm>
                <a:off x="4176008" y="5445222"/>
                <a:ext cx="1391648" cy="499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 b="1">
                    <a:solidFill>
                      <a:schemeClr val="accent2"/>
                    </a:solidFill>
                  </a:rPr>
                  <a:t>MQTT Broker</a:t>
                </a:r>
                <a:endParaRPr lang="en-US" altLang="ko-KR" sz="2400" b="1">
                  <a:solidFill>
                    <a:schemeClr val="accent2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1100" b="1">
                    <a:solidFill>
                      <a:schemeClr val="accent2"/>
                    </a:solidFill>
                  </a:rPr>
                  <a:t>(Mosquitto)</a:t>
                </a:r>
                <a:endParaRPr lang="en-US" altLang="ko-KR" sz="1100" b="1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009" name="Picture 28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401191" y="2106933"/>
              <a:ext cx="1296144" cy="1322067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010" name="Picture 19" descr="★품절★라즈베리파이4 B (Raspberry pi4 B) Model B 1GB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121270" y="1962917"/>
              <a:ext cx="648072" cy="599874"/>
            </a:xfrm>
            <a:prstGeom prst="rect">
              <a:avLst/>
            </a:prstGeom>
            <a:noFill/>
          </p:spPr>
        </p:pic>
        <p:pic>
          <p:nvPicPr>
            <p:cNvPr id="1011" name="Picture 21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377855" y="1268760"/>
              <a:ext cx="1134126" cy="115212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012" name="Picture 23" descr="모바일(mobile)&quot;의 뜻/어원/유래에 대하여 : 네이버 블로그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4203625" y="1196752"/>
              <a:ext cx="1158006" cy="1440160"/>
            </a:xfrm>
            <a:prstGeom prst="rect">
              <a:avLst/>
            </a:prstGeom>
            <a:noFill/>
          </p:spPr>
        </p:pic>
        <p:pic>
          <p:nvPicPr>
            <p:cNvPr id="1013" name="Picture 25" descr="스파르타코딩클럽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7377855" y="3861048"/>
              <a:ext cx="792089" cy="720080"/>
            </a:xfrm>
            <a:prstGeom prst="rect">
              <a:avLst/>
            </a:prstGeom>
            <a:noFill/>
          </p:spPr>
        </p:pic>
        <p:grpSp>
          <p:nvGrpSpPr>
            <p:cNvPr id="1014" name="그룹 94"/>
            <p:cNvGrpSpPr/>
            <p:nvPr/>
          </p:nvGrpSpPr>
          <p:grpSpPr>
            <a:xfrm rot="0">
              <a:off x="1401191" y="3356991"/>
              <a:ext cx="1368151" cy="1466083"/>
              <a:chOff x="899592" y="1052736"/>
              <a:chExt cx="1368151" cy="1466083"/>
            </a:xfrm>
          </p:grpSpPr>
          <p:pic>
            <p:nvPicPr>
              <p:cNvPr id="1015" name="Picture 28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1016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grpSp>
          <p:nvGrpSpPr>
            <p:cNvPr id="1017" name="그룹 97"/>
            <p:cNvGrpSpPr/>
            <p:nvPr/>
          </p:nvGrpSpPr>
          <p:grpSpPr>
            <a:xfrm rot="0">
              <a:off x="1401191" y="4725143"/>
              <a:ext cx="1368151" cy="1466083"/>
              <a:chOff x="899592" y="1052736"/>
              <a:chExt cx="1368151" cy="1466083"/>
            </a:xfrm>
          </p:grpSpPr>
          <p:pic>
            <p:nvPicPr>
              <p:cNvPr id="1018" name="Picture 28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1019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pic>
          <p:nvPicPr>
            <p:cNvPr id="1020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2265287" y="5589240"/>
              <a:ext cx="576064" cy="576064"/>
            </a:xfrm>
            <a:prstGeom prst="rect">
              <a:avLst/>
            </a:prstGeom>
            <a:noFill/>
          </p:spPr>
        </p:pic>
        <p:sp>
          <p:nvSpPr>
            <p:cNvPr id="1021" name="정육면체 101"/>
            <p:cNvSpPr/>
            <p:nvPr/>
          </p:nvSpPr>
          <p:spPr>
            <a:xfrm>
              <a:off x="4641551" y="5373216"/>
              <a:ext cx="1152128" cy="720080"/>
            </a:xfrm>
            <a:prstGeom prst="cube">
              <a:avLst>
                <a:gd name="adj" fmla="val 25000"/>
              </a:avLst>
            </a:prstGeom>
            <a:noFill/>
            <a:ln w="19050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accent2"/>
                  </a:solidFill>
                </a:rPr>
                <a:t>Nginx-ptmp</a:t>
              </a:r>
              <a:endParaRPr lang="en-US" altLang="ko-KR" sz="1400" b="1">
                <a:solidFill>
                  <a:schemeClr val="accent2"/>
                </a:solidFill>
              </a:endParaRPr>
            </a:p>
            <a:p>
              <a:pPr algn="ctr">
                <a:defRPr/>
              </a:pPr>
              <a:endParaRPr lang="ko-KR" altLang="en-US" sz="3200" b="1"/>
            </a:p>
          </p:txBody>
        </p:sp>
        <p:cxnSp>
          <p:nvCxnSpPr>
            <p:cNvPr id="1022" name="구부러진 연결선 43"/>
            <p:cNvCxnSpPr>
              <a:stCxn id="1010" idx="3"/>
              <a:endCxn id="1007" idx="0"/>
            </p:cNvCxnSpPr>
            <p:nvPr/>
          </p:nvCxnSpPr>
          <p:spPr>
            <a:xfrm>
              <a:off x="2769342" y="2262854"/>
              <a:ext cx="1759624" cy="1670204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3" name="TextBox 103"/>
            <p:cNvSpPr txBox="1"/>
            <p:nvPr/>
          </p:nvSpPr>
          <p:spPr>
            <a:xfrm>
              <a:off x="2072823" y="1860628"/>
              <a:ext cx="680605" cy="182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chemeClr val="accent2"/>
                  </a:solidFill>
                </a:rPr>
                <a:t>paho-mqtt</a:t>
              </a:r>
              <a:endParaRPr lang="ko-KR" altLang="en-US" sz="1200" b="1">
                <a:solidFill>
                  <a:schemeClr val="accent2"/>
                </a:solidFill>
              </a:endParaRPr>
            </a:p>
          </p:txBody>
        </p:sp>
        <p:sp>
          <p:nvSpPr>
            <p:cNvPr id="1024" name="TextBox 104"/>
            <p:cNvSpPr txBox="1"/>
            <p:nvPr/>
          </p:nvSpPr>
          <p:spPr>
            <a:xfrm>
              <a:off x="2947622" y="1896937"/>
              <a:ext cx="1260436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Publish:</a:t>
              </a:r>
              <a:r>
                <a:rPr lang="ko-KR" altLang="en-US" sz="2000" b="1"/>
                <a:t>생육정보</a:t>
              </a:r>
              <a:endParaRPr lang="ko-KR" altLang="en-US" sz="2000" b="1"/>
            </a:p>
          </p:txBody>
        </p:sp>
        <p:sp>
          <p:nvSpPr>
            <p:cNvPr id="1025" name="TextBox 105"/>
            <p:cNvSpPr txBox="1"/>
            <p:nvPr/>
          </p:nvSpPr>
          <p:spPr>
            <a:xfrm>
              <a:off x="2334430" y="2554953"/>
              <a:ext cx="1415118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Subscribe:</a:t>
              </a:r>
              <a:r>
                <a:rPr lang="ko-KR" altLang="en-US" sz="2000" b="1"/>
                <a:t>제어신호</a:t>
              </a:r>
              <a:endParaRPr lang="ko-KR" altLang="en-US" sz="2000" b="1"/>
            </a:p>
          </p:txBody>
        </p:sp>
        <p:sp>
          <p:nvSpPr>
            <p:cNvPr id="1026" name="TextBox 106"/>
            <p:cNvSpPr txBox="1"/>
            <p:nvPr/>
          </p:nvSpPr>
          <p:spPr>
            <a:xfrm>
              <a:off x="7370833" y="4536079"/>
              <a:ext cx="1021396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Back-end, ML</a:t>
              </a:r>
              <a:endParaRPr lang="ko-KR" altLang="en-US" sz="2000" b="1"/>
            </a:p>
          </p:txBody>
        </p:sp>
        <p:cxnSp>
          <p:nvCxnSpPr>
            <p:cNvPr id="1027" name="구부러진 연결선 52"/>
            <p:cNvCxnSpPr>
              <a:stCxn id="1013" idx="1"/>
            </p:cNvCxnSpPr>
            <p:nvPr/>
          </p:nvCxnSpPr>
          <p:spPr>
            <a:xfrm rot="10800000">
              <a:off x="4788025" y="4221088"/>
              <a:ext cx="2589831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구부러진 연결선 43"/>
            <p:cNvCxnSpPr>
              <a:stCxn id="1029" idx="0"/>
            </p:cNvCxnSpPr>
            <p:nvPr/>
          </p:nvCxnSpPr>
          <p:spPr>
            <a:xfrm rot="16200000" flipV="1">
              <a:off x="2761909" y="2358774"/>
              <a:ext cx="1584758" cy="156496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9"/>
            <p:cNvSpPr txBox="1"/>
            <p:nvPr/>
          </p:nvSpPr>
          <p:spPr>
            <a:xfrm>
              <a:off x="4287567" y="3933636"/>
              <a:ext cx="98408" cy="172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1030" name="TextBox 110"/>
            <p:cNvSpPr txBox="1"/>
            <p:nvPr/>
          </p:nvSpPr>
          <p:spPr>
            <a:xfrm rot="2810037">
              <a:off x="3138754" y="3346203"/>
              <a:ext cx="1424704" cy="2131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Publish:</a:t>
              </a:r>
              <a:r>
                <a:rPr lang="ko-KR" altLang="en-US" sz="2000" b="1"/>
                <a:t> 제어신호</a:t>
              </a:r>
              <a:endParaRPr lang="ko-KR" altLang="en-US" sz="2000" b="1"/>
            </a:p>
          </p:txBody>
        </p:sp>
        <p:sp>
          <p:nvSpPr>
            <p:cNvPr id="1031" name="TextBox 111"/>
            <p:cNvSpPr txBox="1"/>
            <p:nvPr/>
          </p:nvSpPr>
          <p:spPr>
            <a:xfrm rot="3181172">
              <a:off x="4078028" y="2824489"/>
              <a:ext cx="1209735" cy="377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Subscribe:</a:t>
              </a:r>
              <a:r>
                <a:rPr lang="ko-KR" altLang="en-US" sz="2000" b="1"/>
                <a:t> 생육정보</a:t>
              </a:r>
              <a:endParaRPr lang="ko-KR" altLang="en-US" sz="2000" b="1"/>
            </a:p>
          </p:txBody>
        </p:sp>
        <p:sp>
          <p:nvSpPr>
            <p:cNvPr id="1032" name="TextBox 112"/>
            <p:cNvSpPr txBox="1"/>
            <p:nvPr/>
          </p:nvSpPr>
          <p:spPr>
            <a:xfrm>
              <a:off x="4696246" y="3823621"/>
              <a:ext cx="1561984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Subscribe:</a:t>
              </a:r>
              <a:r>
                <a:rPr lang="ko-KR" altLang="en-US" sz="2000" b="1"/>
                <a:t>팜제어정보</a:t>
              </a:r>
              <a:endParaRPr lang="ko-KR" altLang="en-US" sz="2000" b="1"/>
            </a:p>
          </p:txBody>
        </p:sp>
        <p:sp>
          <p:nvSpPr>
            <p:cNvPr id="1033" name="TextBox 113"/>
            <p:cNvSpPr txBox="1"/>
            <p:nvPr/>
          </p:nvSpPr>
          <p:spPr>
            <a:xfrm>
              <a:off x="6029597" y="3990844"/>
              <a:ext cx="1450985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Publish :</a:t>
              </a:r>
              <a:r>
                <a:rPr lang="ko-KR" altLang="en-US" sz="2000" b="1"/>
                <a:t>팜제어정보</a:t>
              </a:r>
              <a:endParaRPr lang="ko-KR" altLang="en-US" sz="2000" b="1"/>
            </a:p>
          </p:txBody>
        </p:sp>
        <p:sp>
          <p:nvSpPr>
            <p:cNvPr id="1034" name="TextBox 114"/>
            <p:cNvSpPr txBox="1"/>
            <p:nvPr/>
          </p:nvSpPr>
          <p:spPr>
            <a:xfrm>
              <a:off x="4713559" y="4293676"/>
              <a:ext cx="98408" cy="172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1035" name="TextBox 115"/>
            <p:cNvSpPr txBox="1"/>
            <p:nvPr/>
          </p:nvSpPr>
          <p:spPr>
            <a:xfrm>
              <a:off x="4979370" y="4361361"/>
              <a:ext cx="1264998" cy="256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Publish:</a:t>
              </a:r>
              <a:r>
                <a:rPr lang="ko-KR" altLang="en-US" sz="2000" b="1"/>
                <a:t>생육정보</a:t>
              </a:r>
              <a:endParaRPr lang="ko-KR" altLang="en-US" sz="2000" b="1"/>
            </a:p>
          </p:txBody>
        </p:sp>
        <p:sp>
          <p:nvSpPr>
            <p:cNvPr id="1036" name="TextBox 116"/>
            <p:cNvSpPr txBox="1"/>
            <p:nvPr/>
          </p:nvSpPr>
          <p:spPr>
            <a:xfrm>
              <a:off x="6049349" y="4355622"/>
              <a:ext cx="1361068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Subscribe:</a:t>
              </a:r>
              <a:r>
                <a:rPr lang="ko-KR" altLang="en-US" sz="2000" b="1"/>
                <a:t> 생육정보</a:t>
              </a:r>
              <a:endParaRPr lang="ko-KR" altLang="en-US" sz="2000" b="1"/>
            </a:p>
          </p:txBody>
        </p:sp>
        <p:sp>
          <p:nvSpPr>
            <p:cNvPr id="1037" name="TextBox 117"/>
            <p:cNvSpPr txBox="1"/>
            <p:nvPr/>
          </p:nvSpPr>
          <p:spPr>
            <a:xfrm>
              <a:off x="4569542" y="2478087"/>
              <a:ext cx="930049" cy="182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chemeClr val="tx2"/>
                  </a:solidFill>
                </a:rPr>
                <a:t>Mobile web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cxnSp>
          <p:nvCxnSpPr>
            <p:cNvPr id="1038" name="구부러진 연결선 43"/>
            <p:cNvCxnSpPr>
              <a:stCxn id="1066" idx="0"/>
              <a:endCxn id="1012" idx="3"/>
            </p:cNvCxnSpPr>
            <p:nvPr/>
          </p:nvCxnSpPr>
          <p:spPr>
            <a:xfrm rot="16200000" flipV="1">
              <a:off x="5275720" y="2002743"/>
              <a:ext cx="1080120" cy="908298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TextBox 119"/>
            <p:cNvSpPr txBox="1"/>
            <p:nvPr/>
          </p:nvSpPr>
          <p:spPr>
            <a:xfrm>
              <a:off x="5364088" y="1322878"/>
              <a:ext cx="936104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생육정보</a:t>
              </a:r>
              <a:endParaRPr lang="ko-KR" altLang="en-US" sz="2000" b="1"/>
            </a:p>
          </p:txBody>
        </p:sp>
        <p:sp>
          <p:nvSpPr>
            <p:cNvPr id="1040" name="TextBox 120"/>
            <p:cNvSpPr txBox="1"/>
            <p:nvPr/>
          </p:nvSpPr>
          <p:spPr>
            <a:xfrm>
              <a:off x="5171021" y="1988840"/>
              <a:ext cx="98408" cy="172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1041" name="TextBox 121"/>
            <p:cNvSpPr txBox="1"/>
            <p:nvPr/>
          </p:nvSpPr>
          <p:spPr>
            <a:xfrm>
              <a:off x="5989484" y="3024014"/>
              <a:ext cx="98408" cy="172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cxnSp>
          <p:nvCxnSpPr>
            <p:cNvPr id="1042" name="구부러진 연결선 43"/>
            <p:cNvCxnSpPr>
              <a:stCxn id="1040" idx="3"/>
              <a:endCxn id="1041" idx="0"/>
            </p:cNvCxnSpPr>
            <p:nvPr/>
          </p:nvCxnSpPr>
          <p:spPr>
            <a:xfrm>
              <a:off x="5269429" y="2075068"/>
              <a:ext cx="769259" cy="94894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TextBox 123"/>
            <p:cNvSpPr txBox="1"/>
            <p:nvPr/>
          </p:nvSpPr>
          <p:spPr>
            <a:xfrm>
              <a:off x="5384084" y="2636911"/>
              <a:ext cx="931693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팜제어정보</a:t>
              </a:r>
              <a:endParaRPr lang="ko-KR" altLang="en-US" sz="2000" b="1"/>
            </a:p>
          </p:txBody>
        </p:sp>
        <p:sp>
          <p:nvSpPr>
            <p:cNvPr id="1044" name="TextBox 124"/>
            <p:cNvSpPr txBox="1"/>
            <p:nvPr/>
          </p:nvSpPr>
          <p:spPr>
            <a:xfrm>
              <a:off x="3606144" y="2579229"/>
              <a:ext cx="560408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TCI/IP</a:t>
              </a:r>
              <a:endParaRPr lang="ko-KR" altLang="en-US" sz="2000" b="1"/>
            </a:p>
          </p:txBody>
        </p:sp>
        <p:sp>
          <p:nvSpPr>
            <p:cNvPr id="1045" name="TextBox 125"/>
            <p:cNvSpPr txBox="1"/>
            <p:nvPr/>
          </p:nvSpPr>
          <p:spPr>
            <a:xfrm>
              <a:off x="5751951" y="2276871"/>
              <a:ext cx="516202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HTTP</a:t>
              </a:r>
              <a:endParaRPr lang="ko-KR" altLang="en-US" sz="2000" b="1"/>
            </a:p>
          </p:txBody>
        </p:sp>
        <p:cxnSp>
          <p:nvCxnSpPr>
            <p:cNvPr id="1046" name="구부러진 연결선 43"/>
            <p:cNvCxnSpPr>
              <a:stCxn id="1066" idx="0"/>
              <a:endCxn id="1011" idx="1"/>
            </p:cNvCxnSpPr>
            <p:nvPr/>
          </p:nvCxnSpPr>
          <p:spPr>
            <a:xfrm rot="5400000" flipH="1" flipV="1">
              <a:off x="6247828" y="1866925"/>
              <a:ext cx="1152128" cy="110792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TextBox 127"/>
            <p:cNvSpPr txBox="1"/>
            <p:nvPr/>
          </p:nvSpPr>
          <p:spPr>
            <a:xfrm>
              <a:off x="6405413" y="2276871"/>
              <a:ext cx="758873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HTTP</a:t>
              </a:r>
              <a:endParaRPr lang="ko-KR" altLang="en-US" sz="2000" b="1"/>
            </a:p>
          </p:txBody>
        </p:sp>
        <p:sp>
          <p:nvSpPr>
            <p:cNvPr id="1048" name="TextBox 128"/>
            <p:cNvSpPr txBox="1"/>
            <p:nvPr/>
          </p:nvSpPr>
          <p:spPr>
            <a:xfrm>
              <a:off x="6341140" y="3024014"/>
              <a:ext cx="98408" cy="172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cxnSp>
          <p:nvCxnSpPr>
            <p:cNvPr id="1049" name="구부러진 연결선 43"/>
            <p:cNvCxnSpPr>
              <a:stCxn id="1050" idx="1"/>
              <a:endCxn id="1048" idx="0"/>
            </p:cNvCxnSpPr>
            <p:nvPr/>
          </p:nvCxnSpPr>
          <p:spPr>
            <a:xfrm rot="10800000" flipV="1">
              <a:off x="6390344" y="2003060"/>
              <a:ext cx="988524" cy="1020954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TextBox 130"/>
            <p:cNvSpPr txBox="1"/>
            <p:nvPr/>
          </p:nvSpPr>
          <p:spPr>
            <a:xfrm>
              <a:off x="7378868" y="1916832"/>
              <a:ext cx="98408" cy="172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1051" name="TextBox 131"/>
            <p:cNvSpPr txBox="1"/>
            <p:nvPr/>
          </p:nvSpPr>
          <p:spPr>
            <a:xfrm>
              <a:off x="6588224" y="1327650"/>
              <a:ext cx="864096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생육정보</a:t>
              </a:r>
              <a:endParaRPr lang="ko-KR" altLang="en-US" sz="2000" b="1"/>
            </a:p>
          </p:txBody>
        </p:sp>
        <p:sp>
          <p:nvSpPr>
            <p:cNvPr id="1052" name="TextBox 132"/>
            <p:cNvSpPr txBox="1"/>
            <p:nvPr/>
          </p:nvSpPr>
          <p:spPr>
            <a:xfrm>
              <a:off x="6513759" y="2636911"/>
              <a:ext cx="925970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팜제어정보</a:t>
              </a:r>
              <a:endParaRPr lang="ko-KR" altLang="en-US" sz="2000" b="1"/>
            </a:p>
          </p:txBody>
        </p:sp>
        <p:cxnSp>
          <p:nvCxnSpPr>
            <p:cNvPr id="1053" name="구부러진 연결선 43"/>
            <p:cNvCxnSpPr>
              <a:stCxn id="1066" idx="3"/>
            </p:cNvCxnSpPr>
            <p:nvPr/>
          </p:nvCxnSpPr>
          <p:spPr>
            <a:xfrm>
              <a:off x="6746179" y="3406527"/>
              <a:ext cx="1027721" cy="337567"/>
            </a:xfrm>
            <a:prstGeom prst="curvedConnector2">
              <a:avLst/>
            </a:prstGeom>
            <a:ln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4" name="TextBox 134"/>
            <p:cNvSpPr txBox="1"/>
            <p:nvPr/>
          </p:nvSpPr>
          <p:spPr>
            <a:xfrm>
              <a:off x="5806804" y="3479622"/>
              <a:ext cx="98408" cy="172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cxnSp>
          <p:nvCxnSpPr>
            <p:cNvPr id="1055" name="구부러진 연결선 43"/>
            <p:cNvCxnSpPr>
              <a:stCxn id="1056" idx="0"/>
              <a:endCxn id="1072" idx="1"/>
            </p:cNvCxnSpPr>
            <p:nvPr/>
          </p:nvCxnSpPr>
          <p:spPr>
            <a:xfrm rot="5400000" flipH="1" flipV="1">
              <a:off x="6119092" y="3107379"/>
              <a:ext cx="34546" cy="248206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6" name="TextBox 136"/>
            <p:cNvSpPr txBox="1"/>
            <p:nvPr/>
          </p:nvSpPr>
          <p:spPr>
            <a:xfrm>
              <a:off x="4846127" y="4365684"/>
              <a:ext cx="98408" cy="172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1057" name="TextBox 137"/>
            <p:cNvSpPr txBox="1"/>
            <p:nvPr/>
          </p:nvSpPr>
          <p:spPr>
            <a:xfrm>
              <a:off x="7491687" y="3556311"/>
              <a:ext cx="1154584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생육정보</a:t>
              </a:r>
              <a:endParaRPr lang="ko-KR" altLang="en-US" sz="2000" b="1"/>
            </a:p>
          </p:txBody>
        </p:sp>
        <p:sp>
          <p:nvSpPr>
            <p:cNvPr id="1058" name="TextBox 138"/>
            <p:cNvSpPr txBox="1"/>
            <p:nvPr/>
          </p:nvSpPr>
          <p:spPr>
            <a:xfrm>
              <a:off x="6729783" y="3240037"/>
              <a:ext cx="929020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팜제어정보</a:t>
              </a:r>
              <a:endParaRPr lang="ko-KR" altLang="en-US" sz="2000" b="1"/>
            </a:p>
          </p:txBody>
        </p:sp>
        <p:sp>
          <p:nvSpPr>
            <p:cNvPr id="1059" name="TextBox 139"/>
            <p:cNvSpPr txBox="1"/>
            <p:nvPr/>
          </p:nvSpPr>
          <p:spPr>
            <a:xfrm>
              <a:off x="3049409" y="3045883"/>
              <a:ext cx="360704" cy="1543001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/>
                <a:t>… … … ..….</a:t>
              </a:r>
              <a:endParaRPr lang="ko-KR" altLang="en-US" sz="3200" b="1"/>
            </a:p>
          </p:txBody>
        </p:sp>
        <p:cxnSp>
          <p:nvCxnSpPr>
            <p:cNvPr id="1060" name="구부러진 연결선 43"/>
            <p:cNvCxnSpPr>
              <a:stCxn id="1020" idx="3"/>
              <a:endCxn id="1021" idx="2"/>
            </p:cNvCxnSpPr>
            <p:nvPr/>
          </p:nvCxnSpPr>
          <p:spPr>
            <a:xfrm flipV="1">
              <a:off x="2841351" y="5823266"/>
              <a:ext cx="1800200" cy="5400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1" name="TextBox 141"/>
            <p:cNvSpPr txBox="1"/>
            <p:nvPr/>
          </p:nvSpPr>
          <p:spPr>
            <a:xfrm>
              <a:off x="2841350" y="5589820"/>
              <a:ext cx="1312253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Up stream:ffmpeg</a:t>
              </a:r>
              <a:endParaRPr lang="ko-KR" altLang="en-US" sz="2000" b="1"/>
            </a:p>
          </p:txBody>
        </p:sp>
        <p:pic>
          <p:nvPicPr>
            <p:cNvPr id="1062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265287" y="4221088"/>
              <a:ext cx="576064" cy="576064"/>
            </a:xfrm>
            <a:prstGeom prst="rect">
              <a:avLst/>
            </a:prstGeom>
            <a:noFill/>
          </p:spPr>
        </p:pic>
        <p:pic>
          <p:nvPicPr>
            <p:cNvPr id="1063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2265287" y="2827013"/>
              <a:ext cx="576064" cy="576064"/>
            </a:xfrm>
            <a:prstGeom prst="rect">
              <a:avLst/>
            </a:prstGeom>
            <a:noFill/>
          </p:spPr>
        </p:pic>
        <p:cxnSp>
          <p:nvCxnSpPr>
            <p:cNvPr id="1064" name="구부러진 연결선 43"/>
            <p:cNvCxnSpPr>
              <a:stCxn id="1021" idx="0"/>
              <a:endCxn id="1066" idx="2"/>
            </p:cNvCxnSpPr>
            <p:nvPr/>
          </p:nvCxnSpPr>
          <p:spPr>
            <a:xfrm rot="5400000" flipH="1" flipV="1">
              <a:off x="5010220" y="4113507"/>
              <a:ext cx="1557114" cy="96230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5" name="그룹 145"/>
            <p:cNvGrpSpPr/>
            <p:nvPr/>
          </p:nvGrpSpPr>
          <p:grpSpPr>
            <a:xfrm rot="0">
              <a:off x="5793681" y="2996952"/>
              <a:ext cx="952500" cy="819150"/>
              <a:chOff x="5292080" y="2924944"/>
              <a:chExt cx="952500" cy="819150"/>
            </a:xfrm>
          </p:grpSpPr>
          <p:pic>
            <p:nvPicPr>
              <p:cNvPr id="1066" name="Picture 3"/>
              <p:cNvPicPr>
                <a:picLocks noChangeAspect="1" noChangeArrowheads="1"/>
              </p:cNvPicPr>
              <p:nvPr/>
            </p:nvPicPr>
            <p:blipFill rotWithShape="1">
              <a:blip r:embed="rId16"/>
              <a:srcRect/>
              <a:stretch>
                <a:fillRect/>
              </a:stretch>
            </p:blipFill>
            <p:spPr>
              <a:xfrm>
                <a:off x="5292080" y="2924944"/>
                <a:ext cx="952500" cy="81915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1067" name="TextBox 147"/>
              <p:cNvSpPr txBox="1"/>
              <p:nvPr/>
            </p:nvSpPr>
            <p:spPr>
              <a:xfrm>
                <a:off x="5508104" y="3111848"/>
                <a:ext cx="525150" cy="415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 b="1">
                    <a:solidFill>
                      <a:srgbClr val="ffff00"/>
                    </a:solidFill>
                  </a:rPr>
                  <a:t>WAS</a:t>
                </a:r>
                <a:endParaRPr lang="en-US" altLang="ko-KR" sz="2400" b="1">
                  <a:solidFill>
                    <a:srgbClr val="ffff00"/>
                  </a:solidFill>
                </a:endParaRPr>
              </a:p>
              <a:p>
                <a:pPr lvl="0">
                  <a:defRPr/>
                </a:pPr>
                <a:r>
                  <a:rPr lang="en-US" altLang="ko-KR" sz="1100" b="1">
                    <a:solidFill>
                      <a:srgbClr val="ffff00"/>
                    </a:solidFill>
                  </a:rPr>
                  <a:t>(Nginx)</a:t>
                </a:r>
                <a:endParaRPr lang="ko-KR" altLang="en-US" sz="1100" b="1">
                  <a:solidFill>
                    <a:srgbClr val="ffff00"/>
                  </a:solidFill>
                </a:endParaRPr>
              </a:p>
            </p:txBody>
          </p:sp>
        </p:grpSp>
        <p:cxnSp>
          <p:nvCxnSpPr>
            <p:cNvPr id="1068" name="구부러진 연결선 43"/>
            <p:cNvCxnSpPr>
              <a:stCxn id="1005" idx="1"/>
              <a:endCxn id="1026" idx="2"/>
            </p:cNvCxnSpPr>
            <p:nvPr/>
          </p:nvCxnSpPr>
          <p:spPr>
            <a:xfrm rot="5400000" flipH="1" flipV="1">
              <a:off x="7175559" y="4595237"/>
              <a:ext cx="501372" cy="91057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TextBox 150"/>
            <p:cNvSpPr txBox="1"/>
            <p:nvPr/>
          </p:nvSpPr>
          <p:spPr>
            <a:xfrm>
              <a:off x="5289623" y="5157192"/>
              <a:ext cx="997580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사진</a:t>
              </a:r>
              <a:r>
                <a:rPr lang="en-US" altLang="ko-KR" sz="2000" b="1"/>
                <a:t>, </a:t>
              </a:r>
              <a:r>
                <a:rPr lang="ko-KR" altLang="en-US" sz="2000" b="1"/>
                <a:t>동화상</a:t>
              </a:r>
              <a:endParaRPr lang="ko-KR" altLang="en-US" sz="2000" b="1"/>
            </a:p>
          </p:txBody>
        </p:sp>
        <p:sp>
          <p:nvSpPr>
            <p:cNvPr id="1070" name="TextBox 151"/>
            <p:cNvSpPr txBox="1"/>
            <p:nvPr/>
          </p:nvSpPr>
          <p:spPr>
            <a:xfrm>
              <a:off x="6477239" y="1580053"/>
              <a:ext cx="1000590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사진</a:t>
              </a:r>
              <a:r>
                <a:rPr lang="en-US" altLang="ko-KR" sz="2000" b="1"/>
                <a:t>, </a:t>
              </a:r>
              <a:r>
                <a:rPr lang="ko-KR" altLang="en-US" sz="2000" b="1"/>
                <a:t>동화상</a:t>
              </a:r>
              <a:endParaRPr lang="ko-KR" altLang="en-US" sz="2000" b="1"/>
            </a:p>
          </p:txBody>
        </p:sp>
        <p:sp>
          <p:nvSpPr>
            <p:cNvPr id="1071" name="TextBox 152"/>
            <p:cNvSpPr txBox="1"/>
            <p:nvPr/>
          </p:nvSpPr>
          <p:spPr>
            <a:xfrm>
              <a:off x="5397006" y="1577001"/>
              <a:ext cx="994971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사진</a:t>
              </a:r>
              <a:r>
                <a:rPr lang="en-US" altLang="ko-KR" sz="2000" b="1"/>
                <a:t>, </a:t>
              </a:r>
              <a:r>
                <a:rPr lang="ko-KR" altLang="en-US" sz="2000" b="1"/>
                <a:t>동화상</a:t>
              </a:r>
              <a:endParaRPr lang="ko-KR" altLang="en-US" sz="2000" b="1"/>
            </a:p>
          </p:txBody>
        </p:sp>
        <p:sp>
          <p:nvSpPr>
            <p:cNvPr id="1072" name="TextBox 153"/>
            <p:cNvSpPr txBox="1"/>
            <p:nvPr/>
          </p:nvSpPr>
          <p:spPr>
            <a:xfrm>
              <a:off x="7377398" y="4244910"/>
              <a:ext cx="98408" cy="172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1073" name="TextBox 154"/>
            <p:cNvSpPr txBox="1"/>
            <p:nvPr/>
          </p:nvSpPr>
          <p:spPr>
            <a:xfrm>
              <a:off x="3345407" y="5733255"/>
              <a:ext cx="551021" cy="26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RTMP</a:t>
              </a:r>
              <a:endParaRPr lang="ko-KR" altLang="en-US" sz="2000" b="1"/>
            </a:p>
          </p:txBody>
        </p:sp>
      </p:grpSp>
      <p:grpSp>
        <p:nvGrpSpPr>
          <p:cNvPr id="7" name="그룹 6"/>
          <p:cNvGrpSpPr/>
          <p:nvPr/>
        </p:nvGrpSpPr>
        <p:grpSpPr>
          <a:xfrm rot="0">
            <a:off x="0" y="0"/>
            <a:ext cx="18447656" cy="3055288"/>
            <a:chOff x="0" y="0"/>
            <a:chExt cx="18447656" cy="3055288"/>
          </a:xfrm>
        </p:grpSpPr>
        <p:sp>
          <p:nvSpPr>
            <p:cNvPr id="8" name="TextBox 7"/>
            <p:cNvSpPr txBox="1"/>
            <p:nvPr/>
          </p:nvSpPr>
          <p:spPr>
            <a:xfrm>
              <a:off x="0" y="0"/>
              <a:ext cx="18447656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6600" b="1">
                  <a:solidFill>
                    <a:schemeClr val="bg1"/>
                  </a:solidFill>
                </a:rPr>
                <a:t>시스템 구성</a:t>
              </a:r>
              <a:endParaRPr lang="ko-KR" altLang="en-US" sz="6600" b="1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8621" y="1193240"/>
              <a:ext cx="3668610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1500" b="1">
                  <a:solidFill>
                    <a:schemeClr val="accent5"/>
                  </a:solidFill>
                </a:rPr>
                <a:t>계획</a:t>
              </a:r>
              <a:endParaRPr lang="ko-KR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3657598" y="1409700"/>
            <a:ext cx="14996114" cy="8554342"/>
            <a:chOff x="1401190" y="1196752"/>
            <a:chExt cx="7870179" cy="5112568"/>
          </a:xfrm>
        </p:grpSpPr>
        <p:sp>
          <p:nvSpPr>
            <p:cNvPr id="10" name="구름 84"/>
            <p:cNvSpPr/>
            <p:nvPr/>
          </p:nvSpPr>
          <p:spPr>
            <a:xfrm>
              <a:off x="3921471" y="2780928"/>
              <a:ext cx="4608512" cy="3528392"/>
            </a:xfrm>
            <a:prstGeom prst="cloud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tx1"/>
                  </a:solidFill>
                </a:rPr>
                <a:t>AWS</a:t>
              </a:r>
              <a:endParaRPr lang="ko-KR" altLang="en-US" sz="3200" b="1"/>
            </a:p>
          </p:txBody>
        </p:sp>
        <p:sp>
          <p:nvSpPr>
            <p:cNvPr id="11" name="순서도: 자기 디스크 85"/>
            <p:cNvSpPr/>
            <p:nvPr/>
          </p:nvSpPr>
          <p:spPr>
            <a:xfrm>
              <a:off x="6513759" y="5301208"/>
              <a:ext cx="914400" cy="648072"/>
            </a:xfrm>
            <a:prstGeom prst="flowChartMagneticDisk">
              <a:avLst/>
            </a:prstGeom>
            <a:ln w="1905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/>
                <a:t>DB</a:t>
              </a:r>
              <a:endParaRPr lang="en-US" altLang="ko-KR" sz="3200" b="1"/>
            </a:p>
            <a:p>
              <a:pPr algn="ctr">
                <a:defRPr/>
              </a:pPr>
              <a:r>
                <a:rPr lang="en-US" altLang="ko-KR" sz="2000" b="1"/>
                <a:t>(MySQL</a:t>
              </a:r>
              <a:r>
                <a:rPr lang="en-US" altLang="ko-KR" sz="1100" b="1"/>
                <a:t>)</a:t>
              </a:r>
              <a:endParaRPr lang="ko-KR" altLang="en-US" sz="1100" b="1"/>
            </a:p>
          </p:txBody>
        </p:sp>
        <p:grpSp>
          <p:nvGrpSpPr>
            <p:cNvPr id="12" name="그룹 86"/>
            <p:cNvGrpSpPr/>
            <p:nvPr/>
          </p:nvGrpSpPr>
          <p:grpSpPr>
            <a:xfrm rot="0">
              <a:off x="4305181" y="3463149"/>
              <a:ext cx="1227129" cy="1458958"/>
              <a:chOff x="4150674" y="4290867"/>
              <a:chExt cx="1485127" cy="1750749"/>
            </a:xfrm>
          </p:grpSpPr>
          <p:pic>
            <p:nvPicPr>
              <p:cNvPr id="13" name="Picture 5" descr="https://d1.awsstatic.com/IoT_64.e2bf3b575c9de230e1246fb115a068bd81e5662f.png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4150674" y="4290867"/>
                <a:ext cx="1296144" cy="1296144"/>
              </a:xfrm>
              <a:prstGeom prst="rect">
                <a:avLst/>
              </a:prstGeom>
              <a:noFill/>
            </p:spPr>
          </p:pic>
          <p:sp>
            <p:nvSpPr>
              <p:cNvPr id="14" name="TextBox 88"/>
              <p:cNvSpPr txBox="1"/>
              <p:nvPr/>
            </p:nvSpPr>
            <p:spPr>
              <a:xfrm>
                <a:off x="4247322" y="5589111"/>
                <a:ext cx="1388479" cy="452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 b="1">
                    <a:solidFill>
                      <a:schemeClr val="accent2"/>
                    </a:solidFill>
                  </a:rPr>
                  <a:t>MQTT Broker</a:t>
                </a:r>
                <a:endParaRPr lang="en-US" altLang="ko-KR" sz="2400" b="1">
                  <a:solidFill>
                    <a:schemeClr val="accent2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1100" b="1">
                    <a:solidFill>
                      <a:schemeClr val="accent2"/>
                    </a:solidFill>
                  </a:rPr>
                  <a:t>(Mosquitto)</a:t>
                </a:r>
                <a:endParaRPr lang="en-US" altLang="ko-KR" sz="1100" b="1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5" name="Picture 28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401191" y="2106933"/>
              <a:ext cx="1296144" cy="1322067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6" name="Picture 19" descr="★품절★라즈베리파이4 B (Raspberry pi4 B) Model B 1GB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121270" y="1962917"/>
              <a:ext cx="648072" cy="599874"/>
            </a:xfrm>
            <a:prstGeom prst="rect">
              <a:avLst/>
            </a:prstGeom>
            <a:noFill/>
          </p:spPr>
        </p:pic>
        <p:pic>
          <p:nvPicPr>
            <p:cNvPr id="17" name="Picture 21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377855" y="1268760"/>
              <a:ext cx="1134126" cy="115212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8" name="Picture 23" descr="모바일(mobile)&quot;의 뜻/어원/유래에 대하여 : 네이버 블로그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4203625" y="1196752"/>
              <a:ext cx="1158006" cy="1440160"/>
            </a:xfrm>
            <a:prstGeom prst="rect">
              <a:avLst/>
            </a:prstGeom>
            <a:noFill/>
          </p:spPr>
        </p:pic>
        <p:pic>
          <p:nvPicPr>
            <p:cNvPr id="19" name="Picture 25" descr="스파르타코딩클럽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7377855" y="3861048"/>
              <a:ext cx="792089" cy="720080"/>
            </a:xfrm>
            <a:prstGeom prst="rect">
              <a:avLst/>
            </a:prstGeom>
            <a:noFill/>
          </p:spPr>
        </p:pic>
        <p:grpSp>
          <p:nvGrpSpPr>
            <p:cNvPr id="20" name="그룹 94"/>
            <p:cNvGrpSpPr/>
            <p:nvPr/>
          </p:nvGrpSpPr>
          <p:grpSpPr>
            <a:xfrm rot="0">
              <a:off x="1401190" y="3356992"/>
              <a:ext cx="1368151" cy="1466083"/>
              <a:chOff x="899592" y="1052736"/>
              <a:chExt cx="1368151" cy="1466083"/>
            </a:xfrm>
          </p:grpSpPr>
          <p:pic>
            <p:nvPicPr>
              <p:cNvPr id="21" name="Picture 28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22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그룹 97"/>
            <p:cNvGrpSpPr/>
            <p:nvPr/>
          </p:nvGrpSpPr>
          <p:grpSpPr>
            <a:xfrm rot="0">
              <a:off x="1401190" y="4725144"/>
              <a:ext cx="1368151" cy="1466083"/>
              <a:chOff x="899592" y="1052736"/>
              <a:chExt cx="1368151" cy="1466083"/>
            </a:xfrm>
          </p:grpSpPr>
          <p:pic>
            <p:nvPicPr>
              <p:cNvPr id="24" name="Picture 28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25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pic>
          <p:nvPicPr>
            <p:cNvPr id="26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2265287" y="5589240"/>
              <a:ext cx="576064" cy="576064"/>
            </a:xfrm>
            <a:prstGeom prst="rect">
              <a:avLst/>
            </a:prstGeom>
            <a:noFill/>
          </p:spPr>
        </p:pic>
        <p:cxnSp>
          <p:nvCxnSpPr>
            <p:cNvPr id="27" name="구부러진 연결선 43"/>
            <p:cNvCxnSpPr>
              <a:stCxn id="16" idx="3"/>
              <a:endCxn id="13" idx="0"/>
            </p:cNvCxnSpPr>
            <p:nvPr/>
          </p:nvCxnSpPr>
          <p:spPr>
            <a:xfrm>
              <a:off x="2769341" y="2262854"/>
              <a:ext cx="2071328" cy="1200294"/>
            </a:xfrm>
            <a:prstGeom prst="curvedConnector2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03"/>
            <p:cNvSpPr txBox="1"/>
            <p:nvPr/>
          </p:nvSpPr>
          <p:spPr>
            <a:xfrm>
              <a:off x="2072822" y="1860628"/>
              <a:ext cx="685938" cy="165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chemeClr val="accent2"/>
                  </a:solidFill>
                </a:rPr>
                <a:t>paho-mqtt</a:t>
              </a:r>
              <a:endParaRPr lang="ko-KR" altLang="en-US" sz="1200" b="1">
                <a:solidFill>
                  <a:schemeClr val="accent2"/>
                </a:solidFill>
              </a:endParaRPr>
            </a:p>
          </p:txBody>
        </p:sp>
        <p:sp>
          <p:nvSpPr>
            <p:cNvPr id="29" name="TextBox 104"/>
            <p:cNvSpPr txBox="1"/>
            <p:nvPr/>
          </p:nvSpPr>
          <p:spPr>
            <a:xfrm>
              <a:off x="2807046" y="1984931"/>
              <a:ext cx="1313059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Publish:</a:t>
              </a:r>
              <a:r>
                <a:rPr lang="ko-KR" altLang="en-US" sz="2000" b="1"/>
                <a:t>생육정보</a:t>
              </a:r>
              <a:endParaRPr lang="ko-KR" altLang="en-US" sz="2000" b="1"/>
            </a:p>
          </p:txBody>
        </p:sp>
        <p:sp>
          <p:nvSpPr>
            <p:cNvPr id="30" name="TextBox 105"/>
            <p:cNvSpPr txBox="1"/>
            <p:nvPr/>
          </p:nvSpPr>
          <p:spPr>
            <a:xfrm>
              <a:off x="2810110" y="2376240"/>
              <a:ext cx="1352743" cy="232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Subscribe:</a:t>
              </a:r>
              <a:r>
                <a:rPr lang="ko-KR" altLang="en-US" sz="2000" b="1"/>
                <a:t>제어신호</a:t>
              </a:r>
              <a:endParaRPr lang="ko-KR" altLang="en-US" sz="2000" b="1"/>
            </a:p>
          </p:txBody>
        </p:sp>
        <p:sp>
          <p:nvSpPr>
            <p:cNvPr id="31" name="TextBox 106"/>
            <p:cNvSpPr txBox="1"/>
            <p:nvPr/>
          </p:nvSpPr>
          <p:spPr>
            <a:xfrm>
              <a:off x="7370830" y="4536080"/>
              <a:ext cx="1165254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Back-end, ML</a:t>
              </a:r>
              <a:endParaRPr lang="ko-KR" altLang="en-US" sz="2000" b="1"/>
            </a:p>
          </p:txBody>
        </p:sp>
        <p:cxnSp>
          <p:nvCxnSpPr>
            <p:cNvPr id="32" name="구부러진 연결선 52"/>
            <p:cNvCxnSpPr>
              <a:stCxn id="19" idx="1"/>
              <a:endCxn id="13" idx="3"/>
            </p:cNvCxnSpPr>
            <p:nvPr/>
          </p:nvCxnSpPr>
          <p:spPr>
            <a:xfrm flipH="1" flipV="1">
              <a:off x="5376158" y="4003209"/>
              <a:ext cx="2001696" cy="2178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109"/>
            <p:cNvSpPr txBox="1"/>
            <p:nvPr/>
          </p:nvSpPr>
          <p:spPr>
            <a:xfrm>
              <a:off x="4581269" y="3645602"/>
              <a:ext cx="96950" cy="156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34" name="TextBox 113"/>
            <p:cNvSpPr txBox="1"/>
            <p:nvPr/>
          </p:nvSpPr>
          <p:spPr>
            <a:xfrm>
              <a:off x="5903755" y="4022648"/>
              <a:ext cx="1436532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Publish :</a:t>
              </a:r>
              <a:r>
                <a:rPr lang="ko-KR" altLang="en-US" sz="2000" b="1"/>
                <a:t>팜제어정보</a:t>
              </a:r>
              <a:endParaRPr lang="ko-KR" altLang="en-US" sz="2000" b="1"/>
            </a:p>
          </p:txBody>
        </p:sp>
        <p:sp>
          <p:nvSpPr>
            <p:cNvPr id="35" name="TextBox 114"/>
            <p:cNvSpPr txBox="1"/>
            <p:nvPr/>
          </p:nvSpPr>
          <p:spPr>
            <a:xfrm>
              <a:off x="5007261" y="4005642"/>
              <a:ext cx="96950" cy="156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36" name="TextBox 116"/>
            <p:cNvSpPr txBox="1"/>
            <p:nvPr/>
          </p:nvSpPr>
          <p:spPr>
            <a:xfrm>
              <a:off x="5983162" y="4507997"/>
              <a:ext cx="1551174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Subscribe:</a:t>
              </a:r>
              <a:r>
                <a:rPr lang="ko-KR" altLang="en-US" sz="2000" b="1"/>
                <a:t> 생육정보</a:t>
              </a:r>
              <a:endParaRPr lang="ko-KR" altLang="en-US" sz="2000" b="1"/>
            </a:p>
          </p:txBody>
        </p:sp>
        <p:sp>
          <p:nvSpPr>
            <p:cNvPr id="37" name="TextBox 117"/>
            <p:cNvSpPr txBox="1"/>
            <p:nvPr/>
          </p:nvSpPr>
          <p:spPr>
            <a:xfrm>
              <a:off x="4569541" y="2478087"/>
              <a:ext cx="930048" cy="165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chemeClr val="tx2"/>
                  </a:solidFill>
                </a:rPr>
                <a:t>Mobile web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cxnSp>
          <p:nvCxnSpPr>
            <p:cNvPr id="38" name="구부러진 연결선 43"/>
            <p:cNvCxnSpPr>
              <a:stCxn id="63" idx="0"/>
              <a:endCxn id="18" idx="3"/>
            </p:cNvCxnSpPr>
            <p:nvPr/>
          </p:nvCxnSpPr>
          <p:spPr>
            <a:xfrm rot="16200000" flipV="1">
              <a:off x="5275720" y="2002743"/>
              <a:ext cx="1080120" cy="908298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119"/>
            <p:cNvSpPr txBox="1"/>
            <p:nvPr/>
          </p:nvSpPr>
          <p:spPr>
            <a:xfrm>
              <a:off x="5409286" y="1622584"/>
              <a:ext cx="720080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생육정보</a:t>
              </a:r>
              <a:endParaRPr lang="ko-KR" altLang="en-US" sz="2000" b="1"/>
            </a:p>
          </p:txBody>
        </p:sp>
        <p:sp>
          <p:nvSpPr>
            <p:cNvPr id="40" name="TextBox 120"/>
            <p:cNvSpPr txBox="1"/>
            <p:nvPr/>
          </p:nvSpPr>
          <p:spPr>
            <a:xfrm>
              <a:off x="5171021" y="1988840"/>
              <a:ext cx="96950" cy="156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41" name="TextBox 121"/>
            <p:cNvSpPr txBox="1"/>
            <p:nvPr/>
          </p:nvSpPr>
          <p:spPr>
            <a:xfrm>
              <a:off x="5989484" y="3024014"/>
              <a:ext cx="96950" cy="156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cxnSp>
          <p:nvCxnSpPr>
            <p:cNvPr id="42" name="구부러진 연결선 43"/>
            <p:cNvCxnSpPr>
              <a:stCxn id="40" idx="3"/>
              <a:endCxn id="41" idx="0"/>
            </p:cNvCxnSpPr>
            <p:nvPr/>
          </p:nvCxnSpPr>
          <p:spPr>
            <a:xfrm>
              <a:off x="5267971" y="2067017"/>
              <a:ext cx="769988" cy="956997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123"/>
            <p:cNvSpPr txBox="1"/>
            <p:nvPr/>
          </p:nvSpPr>
          <p:spPr>
            <a:xfrm>
              <a:off x="5211621" y="2636911"/>
              <a:ext cx="852316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팜제어정보</a:t>
              </a:r>
              <a:endParaRPr lang="ko-KR" altLang="en-US" sz="2000" b="1"/>
            </a:p>
          </p:txBody>
        </p:sp>
        <p:sp>
          <p:nvSpPr>
            <p:cNvPr id="44" name="TextBox 124"/>
            <p:cNvSpPr txBox="1"/>
            <p:nvPr/>
          </p:nvSpPr>
          <p:spPr>
            <a:xfrm>
              <a:off x="3555095" y="2628119"/>
              <a:ext cx="432390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TCI/IP</a:t>
              </a:r>
              <a:endParaRPr lang="ko-KR" altLang="en-US" sz="2000" b="1"/>
            </a:p>
          </p:txBody>
        </p:sp>
        <p:sp>
          <p:nvSpPr>
            <p:cNvPr id="45" name="TextBox 125"/>
            <p:cNvSpPr txBox="1"/>
            <p:nvPr/>
          </p:nvSpPr>
          <p:spPr>
            <a:xfrm>
              <a:off x="5751950" y="2276871"/>
              <a:ext cx="407234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HTTP</a:t>
              </a:r>
              <a:endParaRPr lang="ko-KR" altLang="en-US" sz="2000" b="1"/>
            </a:p>
          </p:txBody>
        </p:sp>
        <p:cxnSp>
          <p:nvCxnSpPr>
            <p:cNvPr id="46" name="구부러진 연결선 43"/>
            <p:cNvCxnSpPr>
              <a:stCxn id="63" idx="0"/>
              <a:endCxn id="17" idx="1"/>
            </p:cNvCxnSpPr>
            <p:nvPr/>
          </p:nvCxnSpPr>
          <p:spPr>
            <a:xfrm rot="5400000" flipH="1" flipV="1">
              <a:off x="6247828" y="1866925"/>
              <a:ext cx="1152128" cy="110792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27"/>
            <p:cNvSpPr txBox="1"/>
            <p:nvPr/>
          </p:nvSpPr>
          <p:spPr>
            <a:xfrm>
              <a:off x="6405412" y="2276871"/>
              <a:ext cx="542849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HTTP</a:t>
              </a:r>
              <a:endParaRPr lang="ko-KR" altLang="en-US" sz="2000" b="1"/>
            </a:p>
          </p:txBody>
        </p:sp>
        <p:sp>
          <p:nvSpPr>
            <p:cNvPr id="48" name="TextBox 128"/>
            <p:cNvSpPr txBox="1"/>
            <p:nvPr/>
          </p:nvSpPr>
          <p:spPr>
            <a:xfrm>
              <a:off x="6341140" y="3024014"/>
              <a:ext cx="96950" cy="156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cxnSp>
          <p:nvCxnSpPr>
            <p:cNvPr id="49" name="구부러진 연결선 43"/>
            <p:cNvCxnSpPr>
              <a:stCxn id="50" idx="1"/>
              <a:endCxn id="48" idx="0"/>
            </p:cNvCxnSpPr>
            <p:nvPr/>
          </p:nvCxnSpPr>
          <p:spPr>
            <a:xfrm rot="10800000" flipV="1">
              <a:off x="6389615" y="1995009"/>
              <a:ext cx="989253" cy="1029005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130"/>
            <p:cNvSpPr txBox="1"/>
            <p:nvPr/>
          </p:nvSpPr>
          <p:spPr>
            <a:xfrm>
              <a:off x="7378868" y="1916832"/>
              <a:ext cx="96950" cy="156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51" name="TextBox 131"/>
            <p:cNvSpPr txBox="1"/>
            <p:nvPr/>
          </p:nvSpPr>
          <p:spPr>
            <a:xfrm>
              <a:off x="6791730" y="1438690"/>
              <a:ext cx="720079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생육정보</a:t>
              </a:r>
              <a:endParaRPr lang="ko-KR" altLang="en-US" sz="2000" b="1"/>
            </a:p>
          </p:txBody>
        </p:sp>
        <p:sp>
          <p:nvSpPr>
            <p:cNvPr id="52" name="TextBox 132"/>
            <p:cNvSpPr txBox="1"/>
            <p:nvPr/>
          </p:nvSpPr>
          <p:spPr>
            <a:xfrm>
              <a:off x="6513759" y="2584990"/>
              <a:ext cx="826528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팜제어정보</a:t>
              </a:r>
              <a:endParaRPr lang="ko-KR" altLang="en-US" sz="2000" b="1"/>
            </a:p>
          </p:txBody>
        </p:sp>
        <p:cxnSp>
          <p:nvCxnSpPr>
            <p:cNvPr id="53" name="구부러진 연결선 43"/>
            <p:cNvCxnSpPr>
              <a:stCxn id="63" idx="3"/>
            </p:cNvCxnSpPr>
            <p:nvPr/>
          </p:nvCxnSpPr>
          <p:spPr>
            <a:xfrm>
              <a:off x="6746179" y="3406527"/>
              <a:ext cx="1027721" cy="337567"/>
            </a:xfrm>
            <a:prstGeom prst="curvedConnector2">
              <a:avLst/>
            </a:prstGeom>
            <a:ln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134"/>
            <p:cNvSpPr txBox="1"/>
            <p:nvPr/>
          </p:nvSpPr>
          <p:spPr>
            <a:xfrm>
              <a:off x="5806804" y="3479622"/>
              <a:ext cx="96950" cy="156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55" name="TextBox 136"/>
            <p:cNvSpPr txBox="1"/>
            <p:nvPr/>
          </p:nvSpPr>
          <p:spPr>
            <a:xfrm>
              <a:off x="5139829" y="4077650"/>
              <a:ext cx="96950" cy="156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56" name="TextBox 137"/>
            <p:cNvSpPr txBox="1"/>
            <p:nvPr/>
          </p:nvSpPr>
          <p:spPr>
            <a:xfrm>
              <a:off x="7593877" y="3672085"/>
              <a:ext cx="720079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생육정보</a:t>
              </a:r>
              <a:endParaRPr lang="ko-KR" altLang="en-US" sz="2000" b="1"/>
            </a:p>
          </p:txBody>
        </p:sp>
        <p:sp>
          <p:nvSpPr>
            <p:cNvPr id="57" name="TextBox 138"/>
            <p:cNvSpPr txBox="1"/>
            <p:nvPr/>
          </p:nvSpPr>
          <p:spPr>
            <a:xfrm>
              <a:off x="6769203" y="3014536"/>
              <a:ext cx="765133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팜제어정보</a:t>
              </a:r>
              <a:endParaRPr lang="ko-KR" altLang="en-US" sz="2000" b="1"/>
            </a:p>
          </p:txBody>
        </p:sp>
        <p:sp>
          <p:nvSpPr>
            <p:cNvPr id="58" name="TextBox 139"/>
            <p:cNvSpPr txBox="1"/>
            <p:nvPr/>
          </p:nvSpPr>
          <p:spPr>
            <a:xfrm>
              <a:off x="3278083" y="3038126"/>
              <a:ext cx="355356" cy="1543001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/>
                <a:t>… … … ..….</a:t>
              </a:r>
              <a:endParaRPr lang="ko-KR" altLang="en-US" sz="3200" b="1"/>
            </a:p>
          </p:txBody>
        </p:sp>
        <p:cxnSp>
          <p:nvCxnSpPr>
            <p:cNvPr id="59" name="구부러진 연결선 43"/>
            <p:cNvCxnSpPr>
              <a:stCxn id="26" idx="3"/>
              <a:endCxn id="25" idx="3"/>
            </p:cNvCxnSpPr>
            <p:nvPr/>
          </p:nvCxnSpPr>
          <p:spPr>
            <a:xfrm flipH="1" flipV="1">
              <a:off x="2769342" y="5025081"/>
              <a:ext cx="72009" cy="852191"/>
            </a:xfrm>
            <a:prstGeom prst="curvedConnector3">
              <a:avLst>
                <a:gd name="adj1" fmla="val -317460"/>
              </a:avLst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265287" y="4221088"/>
              <a:ext cx="576064" cy="576064"/>
            </a:xfrm>
            <a:prstGeom prst="rect">
              <a:avLst/>
            </a:prstGeom>
            <a:noFill/>
          </p:spPr>
        </p:pic>
        <p:pic>
          <p:nvPicPr>
            <p:cNvPr id="61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2265287" y="2827013"/>
              <a:ext cx="576064" cy="576064"/>
            </a:xfrm>
            <a:prstGeom prst="rect">
              <a:avLst/>
            </a:prstGeom>
            <a:noFill/>
          </p:spPr>
        </p:pic>
        <p:grpSp>
          <p:nvGrpSpPr>
            <p:cNvPr id="62" name="그룹 145"/>
            <p:cNvGrpSpPr/>
            <p:nvPr/>
          </p:nvGrpSpPr>
          <p:grpSpPr>
            <a:xfrm rot="0">
              <a:off x="5793678" y="2996951"/>
              <a:ext cx="952500" cy="904291"/>
              <a:chOff x="5292080" y="2924944"/>
              <a:chExt cx="952500" cy="904291"/>
            </a:xfrm>
          </p:grpSpPr>
          <p:pic>
            <p:nvPicPr>
              <p:cNvPr id="63" name="Picture 3"/>
              <p:cNvPicPr>
                <a:picLocks noChangeAspect="1" noChangeArrowheads="1"/>
              </p:cNvPicPr>
              <p:nvPr/>
            </p:nvPicPr>
            <p:blipFill rotWithShape="1">
              <a:blip r:embed="rId16"/>
              <a:srcRect/>
              <a:stretch>
                <a:fillRect/>
              </a:stretch>
            </p:blipFill>
            <p:spPr>
              <a:xfrm>
                <a:off x="5292080" y="2924944"/>
                <a:ext cx="952500" cy="81915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64" name="TextBox 147"/>
              <p:cNvSpPr txBox="1"/>
              <p:nvPr/>
            </p:nvSpPr>
            <p:spPr>
              <a:xfrm>
                <a:off x="5508104" y="3111849"/>
                <a:ext cx="520959" cy="717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b="1">
                    <a:solidFill>
                      <a:srgbClr val="ffff00"/>
                    </a:solidFill>
                  </a:rPr>
                  <a:t>  </a:t>
                </a:r>
                <a:r>
                  <a:rPr lang="en-US" altLang="ko-KR" sz="2400" b="1">
                    <a:solidFill>
                      <a:srgbClr val="ffff00"/>
                    </a:solidFill>
                  </a:rPr>
                  <a:t>WAS</a:t>
                </a:r>
                <a:endParaRPr lang="en-US" altLang="ko-KR" sz="2400" b="1">
                  <a:solidFill>
                    <a:srgbClr val="ffff00"/>
                  </a:solidFill>
                </a:endParaRPr>
              </a:p>
              <a:p>
                <a:pPr lvl="0">
                  <a:defRPr/>
                </a:pPr>
                <a:r>
                  <a:rPr lang="en-US" altLang="ko-KR" sz="2400" b="1">
                    <a:solidFill>
                      <a:srgbClr val="ffff00"/>
                    </a:solidFill>
                  </a:rPr>
                  <a:t>(Nginx)</a:t>
                </a:r>
                <a:endParaRPr lang="ko-KR" altLang="en-US" sz="2400" b="1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65" name="TextBox 148"/>
            <p:cNvSpPr txBox="1"/>
            <p:nvPr/>
          </p:nvSpPr>
          <p:spPr>
            <a:xfrm>
              <a:off x="7175579" y="3267100"/>
              <a:ext cx="2095790" cy="423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사진</a:t>
              </a:r>
              <a:r>
                <a:rPr lang="en-US" altLang="ko-KR" sz="2000" b="1"/>
                <a:t>:</a:t>
              </a:r>
              <a:r>
                <a:rPr lang="ko-KR" altLang="en-US" sz="2000" b="1"/>
                <a:t>개체탐지</a:t>
              </a:r>
              <a:r>
                <a:rPr lang="en-US" altLang="ko-KR" sz="2000" b="1"/>
                <a:t>,</a:t>
              </a:r>
              <a:endParaRPr lang="en-US" altLang="ko-KR" sz="2000" b="1"/>
            </a:p>
            <a:p>
              <a:pPr lvl="0">
                <a:defRPr/>
              </a:pPr>
              <a:r>
                <a:rPr lang="ko-KR" altLang="en-US" sz="2000" b="1"/>
                <a:t>병충해감지</a:t>
              </a:r>
              <a:r>
                <a:rPr lang="en-US" altLang="ko-KR" sz="2000" b="1"/>
                <a:t>,</a:t>
              </a:r>
              <a:r>
                <a:rPr lang="ko-KR" altLang="en-US" sz="2000" b="1"/>
                <a:t>기형과검출</a:t>
              </a:r>
              <a:endParaRPr lang="ko-KR" altLang="en-US" sz="2000" b="1"/>
            </a:p>
          </p:txBody>
        </p:sp>
        <p:cxnSp>
          <p:nvCxnSpPr>
            <p:cNvPr id="66" name="구부러진 연결선 43"/>
            <p:cNvCxnSpPr>
              <a:stCxn id="11" idx="1"/>
              <a:endCxn id="31" idx="2"/>
            </p:cNvCxnSpPr>
            <p:nvPr/>
          </p:nvCxnSpPr>
          <p:spPr>
            <a:xfrm rot="5400000" flipH="1" flipV="1">
              <a:off x="7199209" y="4546960"/>
              <a:ext cx="525999" cy="98249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151"/>
            <p:cNvSpPr txBox="1"/>
            <p:nvPr/>
          </p:nvSpPr>
          <p:spPr>
            <a:xfrm>
              <a:off x="6621584" y="1990245"/>
              <a:ext cx="1015519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사진</a:t>
              </a:r>
              <a:r>
                <a:rPr lang="en-US" altLang="ko-KR" sz="2000" b="1"/>
                <a:t>, </a:t>
              </a:r>
              <a:r>
                <a:rPr lang="ko-KR" altLang="en-US" sz="2000" b="1"/>
                <a:t>동화상</a:t>
              </a:r>
              <a:endParaRPr lang="ko-KR" altLang="en-US" sz="2000" b="1"/>
            </a:p>
          </p:txBody>
        </p:sp>
        <p:sp>
          <p:nvSpPr>
            <p:cNvPr id="68" name="TextBox 152"/>
            <p:cNvSpPr txBox="1"/>
            <p:nvPr/>
          </p:nvSpPr>
          <p:spPr>
            <a:xfrm>
              <a:off x="5874727" y="2009333"/>
              <a:ext cx="520365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사진</a:t>
              </a:r>
              <a:endParaRPr lang="ko-KR" altLang="en-US" sz="2000" b="1"/>
            </a:p>
          </p:txBody>
        </p:sp>
        <p:sp>
          <p:nvSpPr>
            <p:cNvPr id="69" name="TextBox 153"/>
            <p:cNvSpPr txBox="1"/>
            <p:nvPr/>
          </p:nvSpPr>
          <p:spPr>
            <a:xfrm>
              <a:off x="7377398" y="4244910"/>
              <a:ext cx="96950" cy="156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100" b="1"/>
            </a:p>
          </p:txBody>
        </p:sp>
        <p:sp>
          <p:nvSpPr>
            <p:cNvPr id="70" name="순서도: 순차적 액세스 저장소 159"/>
            <p:cNvSpPr/>
            <p:nvPr/>
          </p:nvSpPr>
          <p:spPr>
            <a:xfrm>
              <a:off x="5292080" y="5229200"/>
              <a:ext cx="936104" cy="828672"/>
            </a:xfrm>
            <a:prstGeom prst="flowChartMagneticTape">
              <a:avLst/>
            </a:prstGeom>
            <a:ln w="1905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anchor="ctr"/>
            <a:lstStyle/>
            <a:p>
              <a:pPr algn="ctr">
                <a:defRPr/>
              </a:pPr>
              <a:r>
                <a:rPr lang="en-US" altLang="ko-KR" sz="3200" b="1"/>
                <a:t>File System</a:t>
              </a:r>
              <a:endParaRPr lang="ko-KR" altLang="en-US" sz="3200" b="1"/>
            </a:p>
          </p:txBody>
        </p:sp>
        <p:cxnSp>
          <p:nvCxnSpPr>
            <p:cNvPr id="71" name="구부러진 연결선 43"/>
            <p:cNvCxnSpPr>
              <a:stCxn id="13" idx="1"/>
              <a:endCxn id="25" idx="3"/>
            </p:cNvCxnSpPr>
            <p:nvPr/>
          </p:nvCxnSpPr>
          <p:spPr>
            <a:xfrm flipH="1">
              <a:off x="2769342" y="4003208"/>
              <a:ext cx="1535839" cy="102187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68"/>
            <p:cNvSpPr txBox="1"/>
            <p:nvPr/>
          </p:nvSpPr>
          <p:spPr>
            <a:xfrm>
              <a:off x="2772721" y="5039104"/>
              <a:ext cx="1142650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Subscribe:refresh</a:t>
              </a:r>
              <a:endParaRPr lang="ko-KR" altLang="en-US" sz="2000" b="1"/>
            </a:p>
          </p:txBody>
        </p:sp>
        <p:sp>
          <p:nvSpPr>
            <p:cNvPr id="73" name="TextBox 69"/>
            <p:cNvSpPr txBox="1"/>
            <p:nvPr/>
          </p:nvSpPr>
          <p:spPr>
            <a:xfrm>
              <a:off x="2844198" y="4688642"/>
              <a:ext cx="1270316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Publish:</a:t>
              </a:r>
              <a:r>
                <a:rPr lang="ko-KR" altLang="en-US" sz="2000" b="1"/>
                <a:t>상태이미지</a:t>
              </a:r>
              <a:endParaRPr lang="ko-KR" altLang="en-US" sz="2000" b="1"/>
            </a:p>
          </p:txBody>
        </p:sp>
        <p:sp>
          <p:nvSpPr>
            <p:cNvPr id="74" name="TextBox 70"/>
            <p:cNvSpPr txBox="1"/>
            <p:nvPr/>
          </p:nvSpPr>
          <p:spPr>
            <a:xfrm>
              <a:off x="2915815" y="5733257"/>
              <a:ext cx="1077665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상태이미지생성</a:t>
              </a:r>
              <a:endParaRPr lang="ko-KR" altLang="en-US" sz="2000" b="1"/>
            </a:p>
          </p:txBody>
        </p:sp>
        <p:cxnSp>
          <p:nvCxnSpPr>
            <p:cNvPr id="75" name="구부러진 연결선 43"/>
            <p:cNvCxnSpPr>
              <a:endCxn id="70" idx="1"/>
            </p:cNvCxnSpPr>
            <p:nvPr/>
          </p:nvCxnSpPr>
          <p:spPr>
            <a:xfrm rot="16200000" flipH="1">
              <a:off x="4615482" y="4966962"/>
              <a:ext cx="1020844" cy="332318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8"/>
            <p:cNvSpPr txBox="1"/>
            <p:nvPr/>
          </p:nvSpPr>
          <p:spPr>
            <a:xfrm>
              <a:off x="4569541" y="5373214"/>
              <a:ext cx="780020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상태이미지</a:t>
              </a:r>
              <a:endParaRPr lang="ko-KR" altLang="en-US" sz="2000" b="1"/>
            </a:p>
          </p:txBody>
        </p:sp>
        <p:cxnSp>
          <p:nvCxnSpPr>
            <p:cNvPr id="77" name="구부러진 연결선 43"/>
            <p:cNvCxnSpPr>
              <a:stCxn id="70" idx="0"/>
              <a:endCxn id="63" idx="2"/>
            </p:cNvCxnSpPr>
            <p:nvPr/>
          </p:nvCxnSpPr>
          <p:spPr>
            <a:xfrm rot="5400000" flipH="1" flipV="1">
              <a:off x="5308481" y="4267753"/>
              <a:ext cx="1413098" cy="50979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82"/>
            <p:cNvSpPr txBox="1"/>
            <p:nvPr/>
          </p:nvSpPr>
          <p:spPr>
            <a:xfrm>
              <a:off x="5508103" y="4927253"/>
              <a:ext cx="861234" cy="23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상태이미지</a:t>
              </a:r>
              <a:endParaRPr lang="ko-KR" altLang="en-US" sz="2000" b="1"/>
            </a:p>
          </p:txBody>
        </p:sp>
        <p:cxnSp>
          <p:nvCxnSpPr>
            <p:cNvPr id="79" name="구부러진 연결선 43"/>
            <p:cNvCxnSpPr>
              <a:stCxn id="70" idx="0"/>
              <a:endCxn id="69" idx="1"/>
            </p:cNvCxnSpPr>
            <p:nvPr/>
          </p:nvCxnSpPr>
          <p:spPr>
            <a:xfrm rot="5400000" flipH="1" flipV="1">
              <a:off x="6115708" y="3967511"/>
              <a:ext cx="906114" cy="161726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 rot="0">
            <a:off x="0" y="0"/>
            <a:ext cx="18447656" cy="3055288"/>
            <a:chOff x="0" y="0"/>
            <a:chExt cx="18447656" cy="3055288"/>
          </a:xfrm>
        </p:grpSpPr>
        <p:sp>
          <p:nvSpPr>
            <p:cNvPr id="81" name="TextBox 80"/>
            <p:cNvSpPr txBox="1"/>
            <p:nvPr/>
          </p:nvSpPr>
          <p:spPr>
            <a:xfrm>
              <a:off x="0" y="0"/>
              <a:ext cx="18447656" cy="110799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6600" b="1">
                  <a:solidFill>
                    <a:schemeClr val="bg1"/>
                  </a:solidFill>
                </a:rPr>
                <a:t>시스템 구성</a:t>
              </a:r>
              <a:endParaRPr lang="ko-KR" altLang="en-US" sz="6600" b="1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78621" y="1193240"/>
              <a:ext cx="3668610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1500" b="1">
                  <a:solidFill>
                    <a:schemeClr val="accent5"/>
                  </a:solidFill>
                </a:rPr>
                <a:t>실행</a:t>
              </a:r>
              <a:endParaRPr lang="ko-KR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56813"/>
              </p:ext>
            </p:extLst>
          </p:nvPr>
        </p:nvGraphicFramePr>
        <p:xfrm>
          <a:off x="419100" y="1485900"/>
          <a:ext cx="17564100" cy="8743415"/>
        </p:xfrm>
        <a:graphic>
          <a:graphicData uri="http://schemas.openxmlformats.org/drawingml/2006/table">
            <a:tbl>
              <a:tblPr firstRow="1" bandRow="1"/>
              <a:tblGrid>
                <a:gridCol w="166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7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3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75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소규모 공장형 스마트 팜 운영자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가정 설치형 스마트팜 운영자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시스템을 관리하는 관리자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54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목표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소규모 스마트 팜을 구성하여 일반 가정 또는 소규모 도시농장에 보급하고 </a:t>
                      </a: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경험이없는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농장주에게 학습된 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ML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을 사용하여 최적의 경작 정보를 제공하여 작물이 최상의 상태를 유지하도록 한다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b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</a:b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어디서든 내 농장의 상태를 확인할 수 있고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환경을 통제할 수 있도록 인터페이스를 제공한다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필요한 경우 자동으로 제어하도록 한다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1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3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기본기능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기능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구분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7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R1.1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사용자가 시스템에 접속하여 회원 가입을 하고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로그인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로그아웃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 정보관리를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R1.2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로그인한 사용자에 따라 관리자 메뉴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 메뉴를 분리한다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36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R1.3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스마트팜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운영자는 모바일로 또는 웹페이지로 접속하여 현재 내 농장의 현재 상태를 확인할 수 있다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R1.4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농장주는 관리하는 스마트팜의 목록을 등록하여 하나이상의 농장을 관리할 수 있다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600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R1.5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농장주는 모바일로 또는 웹페이지로 접속하여 현재 내 농장의 목록을 조회하고 선택된 농장의 상세 정보를 확인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R1.6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내 농장의 온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습도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양액 등의 농장정보를 확인하여 농장의 상태를 변경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R1.7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내 농장 작물의 실시간 영상에 작물의 상태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병해충 정보를 확인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812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6200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 Site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관리기능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R2.1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가입한 회원의 정보를 조회하고 사용자 권한을 조정할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5936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R2.2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회원의 농작물을 상태를 확인하고 학습된 병해충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생육 정보에 따라 농장주에게 작업 가이드를 전송한다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hidden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64600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R2.3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각 회원들의 스마트 팜으로 부터 생육정보 및 환경정보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실시간 작물상태 이미지를 전송 받아 저장하고 일정 기간마다 해당 데이터를 학습한다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hidden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R2.4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작물의 상태별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병해충의 이미지등을 학습하여 작물의 상태를 판별하도록한다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hidden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2623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993E51-3E63-A2B8-9A4A-CC0B3C6F44F8}"/>
              </a:ext>
            </a:extLst>
          </p:cNvPr>
          <p:cNvSpPr txBox="1"/>
          <p:nvPr/>
        </p:nvSpPr>
        <p:spPr>
          <a:xfrm>
            <a:off x="0" y="0"/>
            <a:ext cx="18447657" cy="110799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요구분석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337082" y="1638300"/>
            <a:ext cx="17656629" cy="8180923"/>
            <a:chOff x="107499" y="1178980"/>
            <a:chExt cx="9435053" cy="5458993"/>
          </a:xfrm>
        </p:grpSpPr>
        <p:sp>
          <p:nvSpPr>
            <p:cNvPr id="79" name="TextBox 78"/>
            <p:cNvSpPr txBox="1"/>
            <p:nvPr/>
          </p:nvSpPr>
          <p:spPr>
            <a:xfrm>
              <a:off x="4970554" y="4207073"/>
              <a:ext cx="4571998" cy="431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>
                  <a:schemeClr val="dk1"/>
                </a:buClr>
                <a:buNone/>
                <a:defRPr/>
              </a:pPr>
              <a:r>
                <a:rPr lang="en-US" altLang="ko-KR" sz="3600" b="1" dirty="0">
                  <a:solidFill>
                    <a:schemeClr val="dk1"/>
                  </a:solidFill>
                  <a:effectLst/>
                </a:rPr>
                <a:t>4. Server</a:t>
              </a: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107499" y="1178980"/>
              <a:ext cx="8282001" cy="5458993"/>
              <a:chOff x="107501" y="1178981"/>
              <a:chExt cx="8282001" cy="5458992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107501" y="1178981"/>
                <a:ext cx="1800200" cy="431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600" b="1" dirty="0"/>
                  <a:t>1.</a:t>
                </a:r>
                <a:r>
                  <a:rPr lang="ko-KR" altLang="en-US" sz="3600" b="1" dirty="0"/>
                  <a:t> </a:t>
                </a:r>
                <a:r>
                  <a:rPr lang="en-US" altLang="ko-KR" sz="3600" b="1" dirty="0"/>
                  <a:t>Smart Farm</a:t>
                </a:r>
                <a:endParaRPr lang="ko-KR" altLang="ko-KR" sz="3600" b="1" dirty="0"/>
              </a:p>
            </p:txBody>
          </p:sp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128172" y="1615368"/>
                <a:ext cx="2423160" cy="1211580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978822" y="2719332"/>
                <a:ext cx="1512168" cy="1512168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77082" y="2885524"/>
                <a:ext cx="1150620" cy="990600"/>
              </a:xfrm>
              <a:prstGeom prst="rect">
                <a:avLst/>
              </a:prstGeom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4897505" y="1182072"/>
                <a:ext cx="2448272" cy="431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600" b="1" dirty="0"/>
                  <a:t>2.</a:t>
                </a:r>
                <a:r>
                  <a:rPr lang="ko-KR" altLang="en-US" sz="3600" b="1" dirty="0"/>
                  <a:t> </a:t>
                </a:r>
                <a:r>
                  <a:rPr lang="en-US" altLang="ko-KR" sz="3600" b="1" dirty="0"/>
                  <a:t>Front-end</a:t>
                </a:r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 rotWithShape="1">
              <a:blip r:embed="rId6">
                <a:lum/>
              </a:blip>
              <a:stretch>
                <a:fillRect/>
              </a:stretch>
            </p:blipFill>
            <p:spPr>
              <a:xfrm>
                <a:off x="6723341" y="4666138"/>
                <a:ext cx="1066427" cy="1066427"/>
              </a:xfrm>
              <a:prstGeom prst="rect">
                <a:avLst/>
              </a:prstGeom>
              <a:solidFill>
                <a:schemeClr val="lt1"/>
              </a:solidFill>
            </p:spPr>
          </p:pic>
          <p:pic>
            <p:nvPicPr>
              <p:cNvPr id="87" name="그림 8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489271" y="2915239"/>
                <a:ext cx="1143508" cy="1143508"/>
              </a:xfrm>
              <a:prstGeom prst="rect">
                <a:avLst/>
              </a:prstGeom>
            </p:spPr>
          </p:pic>
          <p:pic>
            <p:nvPicPr>
              <p:cNvPr id="88" name="그림 8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714200" y="2874925"/>
                <a:ext cx="1224136" cy="1224136"/>
              </a:xfrm>
              <a:prstGeom prst="rect">
                <a:avLst/>
              </a:prstGeom>
            </p:spPr>
          </p:pic>
          <p:pic>
            <p:nvPicPr>
              <p:cNvPr id="89" name="그림 8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6733709" y="1575446"/>
                <a:ext cx="1224136" cy="1224136"/>
              </a:xfrm>
              <a:prstGeom prst="rect">
                <a:avLst/>
              </a:prstGeom>
            </p:spPr>
          </p:pic>
          <p:pic>
            <p:nvPicPr>
              <p:cNvPr id="90" name="그림 8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5552658" y="1768935"/>
                <a:ext cx="1080120" cy="1080120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71688" y="4271549"/>
                <a:ext cx="2448272" cy="431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3600" b="1" i="0" u="none" strike="noStrike" kern="1200" cap="none" spc="0" normalizeH="0" baseline="0" dirty="0">
                    <a:solidFill>
                      <a:srgbClr val="000000"/>
                    </a:solidFill>
                  </a:rPr>
                  <a:t>3.</a:t>
                </a:r>
                <a:r>
                  <a:rPr kumimoji="0" lang="ko-KR" altLang="en-US" sz="3600" b="1" i="0" u="none" strike="noStrike" kern="1200" cap="none" spc="0" normalizeH="0" baseline="0" dirty="0">
                    <a:solidFill>
                      <a:srgbClr val="000000"/>
                    </a:solidFill>
                  </a:rPr>
                  <a:t> </a:t>
                </a:r>
                <a:r>
                  <a:rPr kumimoji="0" lang="en-US" altLang="ko-KR" sz="3600" b="1" i="0" u="none" strike="noStrike" kern="1200" cap="none" spc="0" normalizeH="0" baseline="0" dirty="0">
                    <a:solidFill>
                      <a:srgbClr val="000000"/>
                    </a:solidFill>
                  </a:rPr>
                  <a:t>Back-end</a:t>
                </a:r>
              </a:p>
            </p:txBody>
          </p:sp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191122" y="4611456"/>
                <a:ext cx="2206768" cy="1224136"/>
              </a:xfrm>
              <a:prstGeom prst="rect">
                <a:avLst/>
              </a:prstGeom>
            </p:spPr>
          </p:pic>
          <p:pic>
            <p:nvPicPr>
              <p:cNvPr id="93" name="그림 9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90233" y="5638546"/>
                <a:ext cx="1150620" cy="990600"/>
              </a:xfrm>
              <a:prstGeom prst="rect">
                <a:avLst/>
              </a:prstGeom>
            </p:spPr>
          </p:pic>
          <p:pic>
            <p:nvPicPr>
              <p:cNvPr id="94" name="그림 9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2214459" y="5341829"/>
                <a:ext cx="1296144" cy="1296144"/>
              </a:xfrm>
              <a:prstGeom prst="rect">
                <a:avLst/>
              </a:prstGeom>
            </p:spPr>
          </p:pic>
          <p:pic>
            <p:nvPicPr>
              <p:cNvPr id="95" name="그림 94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6805327" y="5744397"/>
                <a:ext cx="1584175" cy="832969"/>
              </a:xfrm>
              <a:prstGeom prst="rect">
                <a:avLst/>
              </a:prstGeom>
            </p:spPr>
          </p:pic>
          <p:pic>
            <p:nvPicPr>
              <p:cNvPr id="96" name="그림 9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5595568" y="4654306"/>
                <a:ext cx="1138436" cy="1138436"/>
              </a:xfrm>
              <a:prstGeom prst="rect">
                <a:avLst/>
              </a:prstGeom>
            </p:spPr>
          </p:pic>
          <p:pic>
            <p:nvPicPr>
              <p:cNvPr id="97" name="그림 96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4732157" y="5769647"/>
                <a:ext cx="2143140" cy="602916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C056F0F-EA59-00A7-498D-F956450762BE}"/>
              </a:ext>
            </a:extLst>
          </p:cNvPr>
          <p:cNvSpPr txBox="1"/>
          <p:nvPr/>
        </p:nvSpPr>
        <p:spPr>
          <a:xfrm>
            <a:off x="0" y="0"/>
            <a:ext cx="18447657" cy="110799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적용기술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1435</ep:Words>
  <ep:PresentationFormat>사용자 지정</ep:PresentationFormat>
  <ep:Paragraphs>119</ep:Paragraphs>
  <ep:Slides>32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2023-07-03T11:56:15.000</dcterms:created>
  <dc:creator>officegen</dc:creator>
  <cp:lastModifiedBy>sinja</cp:lastModifiedBy>
  <dcterms:modified xsi:type="dcterms:W3CDTF">2023-07-05T01:49:08.747</dcterms:modified>
  <cp:revision>52</cp:revision>
  <dc:title>PowerPoint 프레젠테이션</dc:title>
  <cp:version/>
</cp:coreProperties>
</file>